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1"/>
  </p:notesMasterIdLst>
  <p:sldIdLst>
    <p:sldId id="256" r:id="rId2"/>
    <p:sldId id="257" r:id="rId3"/>
    <p:sldId id="258" r:id="rId4"/>
    <p:sldId id="259" r:id="rId5"/>
    <p:sldId id="260" r:id="rId6"/>
    <p:sldId id="261" r:id="rId7"/>
    <p:sldId id="262" r:id="rId8"/>
    <p:sldId id="264" r:id="rId9"/>
    <p:sldId id="265" r:id="rId10"/>
    <p:sldId id="272" r:id="rId11"/>
    <p:sldId id="277" r:id="rId12"/>
    <p:sldId id="278" r:id="rId13"/>
    <p:sldId id="279" r:id="rId14"/>
    <p:sldId id="280" r:id="rId15"/>
    <p:sldId id="281" r:id="rId16"/>
    <p:sldId id="282" r:id="rId17"/>
    <p:sldId id="288" r:id="rId18"/>
    <p:sldId id="263" r:id="rId19"/>
    <p:sldId id="283" r:id="rId20"/>
    <p:sldId id="284" r:id="rId21"/>
    <p:sldId id="285" r:id="rId22"/>
    <p:sldId id="286" r:id="rId23"/>
    <p:sldId id="287"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6" r:id="rId40"/>
  </p:sldIdLst>
  <p:sldSz cx="9144000" cy="5143500" type="screen16x9"/>
  <p:notesSz cx="6858000" cy="9144000"/>
  <p:embeddedFontLst>
    <p:embeddedFont>
      <p:font typeface="Comic Sans MS" panose="030F0902030302020204" pitchFamily="66" charset="0"/>
      <p:regular r:id="rId42"/>
    </p:embeddedFont>
    <p:embeddedFont>
      <p:font typeface="Dancing Script" pitchFamily="2" charset="77"/>
      <p:regular r:id="rId43"/>
      <p:bold r:id="rId44"/>
    </p:embeddedFont>
    <p:embeddedFont>
      <p:font typeface="Lato" panose="020F0502020204030203" pitchFamily="34" charset="77"/>
      <p:regular r:id="rId45"/>
      <p:bold r:id="rId46"/>
      <p:italic r:id="rId47"/>
      <p:boldItalic r:id="rId48"/>
    </p:embeddedFont>
    <p:embeddedFont>
      <p:font typeface="Montserrat" pitchFamily="2" charset="77"/>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Medium"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varScale="1">
        <p:scale>
          <a:sx n="149" d="100"/>
          <a:sy n="149" d="100"/>
        </p:scale>
        <p:origin x="5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23ae969d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23ae969d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the MobileNet V2 pretrained model , ..simple model..  there are only </a:t>
            </a:r>
            <a:r>
              <a:rPr lang="en-GB" b="1"/>
              <a:t>88 layers</a:t>
            </a:r>
            <a:r>
              <a:rPr lang="en-GB"/>
              <a:t> in total</a:t>
            </a:r>
            <a:endParaRPr/>
          </a:p>
          <a:p>
            <a:pPr marL="0" lvl="0" indent="0" algn="l" rtl="0">
              <a:spcBef>
                <a:spcPts val="0"/>
              </a:spcBef>
              <a:spcAft>
                <a:spcPts val="0"/>
              </a:spcAft>
              <a:buNone/>
            </a:pPr>
            <a:r>
              <a:rPr lang="en-GB"/>
              <a:t>So,it dramatically reduce the complexity cost and model size of the network</a:t>
            </a:r>
            <a:endParaRPr/>
          </a:p>
          <a:p>
            <a:pPr marL="0" lvl="0" indent="0" algn="l" rtl="0">
              <a:spcBef>
                <a:spcPts val="0"/>
              </a:spcBef>
              <a:spcAft>
                <a:spcPts val="0"/>
              </a:spcAft>
              <a:buNone/>
            </a:pPr>
            <a:r>
              <a:rPr lang="en-GB"/>
              <a:t>Suitable for the devices with low computational power.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ac3c3792e3_3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ac3c3792e3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c3c3792e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c3c3792e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dk1"/>
                </a:solidFill>
              </a:rPr>
              <a:t>Next, I will talk about how we come up with the social distance measurement. This part is not actually very related to machine learning, but since we had done a mask classification model and deploy it, we think it is useful to add a social distance measurement into the application as well. So we actually calculate the distance between people by using the coordinates of the bounding boxes drawn around the faces. </a:t>
            </a:r>
            <a:endParaRPr sz="10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ac3c3792e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ac3c3792e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We will calculate the euclidean distance in three dimensions using the formula shown here.</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ac3c3792e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ac3c3792e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And before actually deploying the app and computing the social distance, we have to the get the focal length of the web camera first by calibrating it with an object having a known width and known distance from the web camera. And then we can use this formula to get the focal length, and we found that it is around 800 pixels.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ac3c3792e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ac3c3792e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Then when we actually deploy the app, the face detection model would return us the x and y coordinates in pixels of the faces. Then we can use the x and y coordinates in pixels to get the width of the face in pixels, which will be the r in lowercase as shown in the formula. Then we can use the focal length calculated and assumed face width, which is around 20cm, and the width of the face in pixels to get the distance of the face from the webcam, which will be the z coordinate. We can also convert the x and y coordinates from pixels to cm using the second formula, with the distance from camera we just calculated. At last, we will have the x, y, and z coordinates of each face in centimetres, and can calculate the distance between the faces.</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c719f1ae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c719f1ae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And this is our result, which shows a red bounding boxes when the distance between any two faces is less than 1m, or else shows a green box.</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2ca17bc3d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2ca17bc3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It’s the main code flow on how to display the face-mask detection on the screen. </a:t>
            </a:r>
            <a:endParaRPr/>
          </a:p>
          <a:p>
            <a:pPr marL="0" lvl="0" indent="0" algn="l" rtl="0">
              <a:spcBef>
                <a:spcPts val="0"/>
              </a:spcBef>
              <a:spcAft>
                <a:spcPts val="0"/>
              </a:spcAft>
              <a:buNone/>
            </a:pPr>
            <a:r>
              <a:rPr lang="en-GB"/>
              <a:t>After we convert the live-stream to image, </a:t>
            </a:r>
            <a:r>
              <a:rPr lang="en-GB" b="1"/>
              <a:t>first step</a:t>
            </a:r>
            <a:r>
              <a:rPr lang="en-GB"/>
              <a:t> is pre-process each image,</a:t>
            </a:r>
            <a:endParaRPr/>
          </a:p>
          <a:p>
            <a:pPr marL="0" lvl="0" indent="0" algn="l" rtl="0">
              <a:spcBef>
                <a:spcPts val="0"/>
              </a:spcBef>
              <a:spcAft>
                <a:spcPts val="0"/>
              </a:spcAft>
              <a:buNone/>
            </a:pPr>
            <a:r>
              <a:rPr lang="en-GB"/>
              <a:t>……...</a:t>
            </a:r>
            <a:endParaRPr/>
          </a:p>
        </p:txBody>
      </p:sp>
    </p:spTree>
    <p:extLst>
      <p:ext uri="{BB962C8B-B14F-4D97-AF65-F5344CB8AC3E}">
        <p14:creationId xmlns:p14="http://schemas.microsoft.com/office/powerpoint/2010/main" val="1609923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c6d87822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c6d87822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60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c3c3792e3_3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c3c3792e3_3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Training notebooks</a:t>
            </a:r>
            <a:endParaRPr/>
          </a:p>
          <a:p>
            <a:pPr marL="0" lvl="0" indent="0" algn="l" rtl="0">
              <a:spcBef>
                <a:spcPts val="0"/>
              </a:spcBef>
              <a:spcAft>
                <a:spcPts val="0"/>
              </a:spcAft>
              <a:buNone/>
            </a:pPr>
            <a:endParaRPr/>
          </a:p>
          <a:p>
            <a:pPr marL="0" lvl="0" indent="0" algn="l" rtl="0">
              <a:spcBef>
                <a:spcPts val="0"/>
              </a:spcBef>
              <a:spcAft>
                <a:spcPts val="0"/>
              </a:spcAft>
              <a:buNone/>
            </a:pPr>
            <a:r>
              <a:rPr lang="en-GB"/>
              <a:t>Facedetection model selection notebook</a:t>
            </a:r>
            <a:endParaRPr/>
          </a:p>
          <a:p>
            <a:pPr marL="0" lvl="0" indent="0" algn="l" rtl="0">
              <a:spcBef>
                <a:spcPts val="0"/>
              </a:spcBef>
              <a:spcAft>
                <a:spcPts val="0"/>
              </a:spcAft>
              <a:buNone/>
            </a:pPr>
            <a:endParaRPr/>
          </a:p>
          <a:p>
            <a:pPr marL="0" lvl="0" indent="0" algn="l" rtl="0">
              <a:spcBef>
                <a:spcPts val="0"/>
              </a:spcBef>
              <a:spcAft>
                <a:spcPts val="0"/>
              </a:spcAft>
              <a:buNone/>
            </a:pPr>
            <a:r>
              <a:rPr lang="en-GB"/>
              <a:t>Focal lenght py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Detection py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ac719f1ae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ac719f1ae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Training notebooks</a:t>
            </a:r>
            <a:endParaRPr/>
          </a:p>
          <a:p>
            <a:pPr marL="0" lvl="0" indent="0" algn="l" rtl="0">
              <a:spcBef>
                <a:spcPts val="0"/>
              </a:spcBef>
              <a:spcAft>
                <a:spcPts val="0"/>
              </a:spcAft>
              <a:buNone/>
            </a:pPr>
            <a:endParaRPr/>
          </a:p>
          <a:p>
            <a:pPr marL="0" lvl="0" indent="0" algn="l" rtl="0">
              <a:spcBef>
                <a:spcPts val="0"/>
              </a:spcBef>
              <a:spcAft>
                <a:spcPts val="0"/>
              </a:spcAft>
              <a:buNone/>
            </a:pPr>
            <a:r>
              <a:rPr lang="en-GB"/>
              <a:t>Facedetection model selection notebook</a:t>
            </a:r>
            <a:endParaRPr/>
          </a:p>
          <a:p>
            <a:pPr marL="0" lvl="0" indent="0" algn="l" rtl="0">
              <a:spcBef>
                <a:spcPts val="0"/>
              </a:spcBef>
              <a:spcAft>
                <a:spcPts val="0"/>
              </a:spcAft>
              <a:buNone/>
            </a:pPr>
            <a:endParaRPr/>
          </a:p>
          <a:p>
            <a:pPr marL="0" lvl="0" indent="0" algn="l" rtl="0">
              <a:spcBef>
                <a:spcPts val="0"/>
              </a:spcBef>
              <a:spcAft>
                <a:spcPts val="0"/>
              </a:spcAft>
              <a:buNone/>
            </a:pPr>
            <a:r>
              <a:rPr lang="en-GB"/>
              <a:t>Focal lenght py</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Detection py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c719f1ae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ac719f1ae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Training notebooks</a:t>
            </a:r>
            <a:endParaRPr/>
          </a:p>
          <a:p>
            <a:pPr marL="0" lvl="0" indent="0" algn="l" rtl="0">
              <a:spcBef>
                <a:spcPts val="0"/>
              </a:spcBef>
              <a:spcAft>
                <a:spcPts val="0"/>
              </a:spcAft>
              <a:buNone/>
            </a:pPr>
            <a:endParaRPr/>
          </a:p>
          <a:p>
            <a:pPr marL="0" lvl="0" indent="0" algn="l" rtl="0">
              <a:spcBef>
                <a:spcPts val="0"/>
              </a:spcBef>
              <a:spcAft>
                <a:spcPts val="0"/>
              </a:spcAft>
              <a:buNone/>
            </a:pPr>
            <a:r>
              <a:rPr lang="en-GB"/>
              <a:t>Facedetection model selection notebook</a:t>
            </a:r>
            <a:endParaRPr/>
          </a:p>
          <a:p>
            <a:pPr marL="0" lvl="0" indent="0" algn="l" rtl="0">
              <a:spcBef>
                <a:spcPts val="0"/>
              </a:spcBef>
              <a:spcAft>
                <a:spcPts val="0"/>
              </a:spcAft>
              <a:buNone/>
            </a:pPr>
            <a:endParaRPr/>
          </a:p>
          <a:p>
            <a:pPr marL="0" lvl="0" indent="0" algn="l" rtl="0">
              <a:spcBef>
                <a:spcPts val="0"/>
              </a:spcBef>
              <a:spcAft>
                <a:spcPts val="0"/>
              </a:spcAft>
              <a:buNone/>
            </a:pPr>
            <a:r>
              <a:rPr lang="en-GB"/>
              <a:t>Focal lenght py</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Detection py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c719f1ae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c719f1ae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Training notebooks</a:t>
            </a:r>
            <a:endParaRPr/>
          </a:p>
          <a:p>
            <a:pPr marL="0" lvl="0" indent="0" algn="l" rtl="0">
              <a:spcBef>
                <a:spcPts val="0"/>
              </a:spcBef>
              <a:spcAft>
                <a:spcPts val="0"/>
              </a:spcAft>
              <a:buNone/>
            </a:pPr>
            <a:endParaRPr/>
          </a:p>
          <a:p>
            <a:pPr marL="0" lvl="0" indent="0" algn="l" rtl="0">
              <a:spcBef>
                <a:spcPts val="0"/>
              </a:spcBef>
              <a:spcAft>
                <a:spcPts val="0"/>
              </a:spcAft>
              <a:buNone/>
            </a:pPr>
            <a:r>
              <a:rPr lang="en-GB"/>
              <a:t>Facedetection model selection notebook</a:t>
            </a:r>
            <a:endParaRPr/>
          </a:p>
          <a:p>
            <a:pPr marL="0" lvl="0" indent="0" algn="l" rtl="0">
              <a:spcBef>
                <a:spcPts val="0"/>
              </a:spcBef>
              <a:spcAft>
                <a:spcPts val="0"/>
              </a:spcAft>
              <a:buNone/>
            </a:pPr>
            <a:endParaRPr/>
          </a:p>
          <a:p>
            <a:pPr marL="0" lvl="0" indent="0" algn="l" rtl="0">
              <a:spcBef>
                <a:spcPts val="0"/>
              </a:spcBef>
              <a:spcAft>
                <a:spcPts val="0"/>
              </a:spcAft>
              <a:buNone/>
            </a:pPr>
            <a:r>
              <a:rPr lang="en-GB"/>
              <a:t>Focal lenght py</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Detection py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c719f1ae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c719f1ae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Training notebooks</a:t>
            </a:r>
            <a:endParaRPr/>
          </a:p>
          <a:p>
            <a:pPr marL="0" lvl="0" indent="0" algn="l" rtl="0">
              <a:spcBef>
                <a:spcPts val="0"/>
              </a:spcBef>
              <a:spcAft>
                <a:spcPts val="0"/>
              </a:spcAft>
              <a:buNone/>
            </a:pPr>
            <a:endParaRPr/>
          </a:p>
          <a:p>
            <a:pPr marL="0" lvl="0" indent="0" algn="l" rtl="0">
              <a:spcBef>
                <a:spcPts val="0"/>
              </a:spcBef>
              <a:spcAft>
                <a:spcPts val="0"/>
              </a:spcAft>
              <a:buNone/>
            </a:pPr>
            <a:r>
              <a:rPr lang="en-GB"/>
              <a:t>Facedetection model selection notebook</a:t>
            </a:r>
            <a:endParaRPr/>
          </a:p>
          <a:p>
            <a:pPr marL="0" lvl="0" indent="0" algn="l" rtl="0">
              <a:spcBef>
                <a:spcPts val="0"/>
              </a:spcBef>
              <a:spcAft>
                <a:spcPts val="0"/>
              </a:spcAft>
              <a:buNone/>
            </a:pPr>
            <a:endParaRPr/>
          </a:p>
          <a:p>
            <a:pPr marL="0" lvl="0" indent="0" algn="l" rtl="0">
              <a:spcBef>
                <a:spcPts val="0"/>
              </a:spcBef>
              <a:spcAft>
                <a:spcPts val="0"/>
              </a:spcAft>
              <a:buNone/>
            </a:pPr>
            <a:r>
              <a:rPr lang="en-GB"/>
              <a:t>Focal lenght py</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Detection py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ac6d87822a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ac6d87822a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Explain the code</a:t>
            </a:r>
            <a:endParaRPr/>
          </a:p>
          <a:p>
            <a:pPr marL="0" lvl="0" indent="0" algn="l" rtl="0">
              <a:spcBef>
                <a:spcPts val="0"/>
              </a:spcBef>
              <a:spcAft>
                <a:spcPts val="0"/>
              </a:spcAft>
              <a:buNone/>
            </a:pPr>
            <a:r>
              <a:rPr lang="en-GB"/>
              <a:t>1.load the model and initialize the </a:t>
            </a:r>
            <a:r>
              <a:rPr lang="en-GB" b="1"/>
              <a:t>camera</a:t>
            </a:r>
            <a:r>
              <a:rPr lang="en-GB"/>
              <a:t>.</a:t>
            </a:r>
            <a:endParaRPr/>
          </a:p>
          <a:p>
            <a:pPr marL="0" lvl="0" indent="0" algn="l" rtl="0">
              <a:spcBef>
                <a:spcPts val="0"/>
              </a:spcBef>
              <a:spcAft>
                <a:spcPts val="0"/>
              </a:spcAft>
              <a:buNone/>
            </a:pPr>
            <a:r>
              <a:rPr lang="en-GB"/>
              <a:t>2.make a </a:t>
            </a:r>
            <a:r>
              <a:rPr lang="en-GB" b="1"/>
              <a:t>while loop</a:t>
            </a:r>
            <a:r>
              <a:rPr lang="en-GB"/>
              <a:t> to loop each frame respectively and set the size of the frame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ac6d87822a_0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ac6d87822a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Pre-process each frame and perform a forward pass </a:t>
            </a:r>
            <a:endParaRPr/>
          </a:p>
          <a:p>
            <a:pPr marL="0" lvl="0" indent="0" algn="l" rtl="0">
              <a:spcBef>
                <a:spcPts val="0"/>
              </a:spcBef>
              <a:spcAft>
                <a:spcPts val="0"/>
              </a:spcAft>
              <a:buNone/>
            </a:pPr>
            <a:r>
              <a:rPr lang="en-GB"/>
              <a:t>So, now the detections variable represents an array with 200 rows and 7 columns</a:t>
            </a:r>
            <a:endParaRPr/>
          </a:p>
          <a:p>
            <a:pPr marL="0" lvl="0" indent="0" algn="l" rtl="0">
              <a:spcBef>
                <a:spcPts val="0"/>
              </a:spcBef>
              <a:spcAft>
                <a:spcPts val="0"/>
              </a:spcAft>
              <a:buNone/>
            </a:pPr>
            <a:r>
              <a:rPr lang="en-GB"/>
              <a:t>The second column in the detections parameter represent confidence</a:t>
            </a:r>
            <a:endParaRPr/>
          </a:p>
          <a:p>
            <a:pPr marL="0" lvl="0" indent="0" algn="l" rtl="0">
              <a:spcBef>
                <a:spcPts val="0"/>
              </a:spcBef>
              <a:spcAft>
                <a:spcPts val="0"/>
              </a:spcAft>
              <a:buNone/>
            </a:pPr>
            <a:r>
              <a:rPr lang="en-GB"/>
              <a:t>Looping each confidence parameters, when confidence larger than 0.5, that means this part is detected as a face.</a:t>
            </a:r>
            <a:endParaRPr/>
          </a:p>
          <a:p>
            <a:pPr marL="0" lvl="0" indent="0" algn="l" rtl="0">
              <a:spcBef>
                <a:spcPts val="0"/>
              </a:spcBef>
              <a:spcAft>
                <a:spcPts val="0"/>
              </a:spcAft>
              <a:buNone/>
            </a:pPr>
            <a:endParaRPr/>
          </a:p>
          <a:p>
            <a:pPr marL="0" lvl="0" indent="0" algn="l" rtl="0">
              <a:spcBef>
                <a:spcPts val="0"/>
              </a:spcBef>
              <a:spcAft>
                <a:spcPts val="0"/>
              </a:spcAft>
              <a:buNone/>
            </a:pPr>
            <a:r>
              <a:rPr lang="en-GB"/>
              <a:t>And also we get the coordinate and make a bounding box for face detection</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ac6d87822a_0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ac6d87822a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we only make prediction if at least one face was predicted</a:t>
            </a:r>
            <a:endParaRPr/>
          </a:p>
          <a:p>
            <a:pPr marL="0" lvl="0" indent="0" algn="l" rtl="0">
              <a:spcBef>
                <a:spcPts val="0"/>
              </a:spcBef>
              <a:spcAft>
                <a:spcPts val="0"/>
              </a:spcAft>
              <a:buNone/>
            </a:pPr>
            <a:r>
              <a:rPr lang="en-GB"/>
              <a:t>Make batch predictions on all faces at the same time rather than one-by-one predictions</a:t>
            </a:r>
            <a:endParaRPr/>
          </a:p>
          <a:p>
            <a:pPr marL="0" lvl="0" indent="0" algn="l" rtl="0">
              <a:spcBef>
                <a:spcPts val="0"/>
              </a:spcBef>
              <a:spcAft>
                <a:spcPts val="0"/>
              </a:spcAft>
              <a:buNone/>
            </a:pPr>
            <a:endParaRPr/>
          </a:p>
          <a:p>
            <a:pPr marL="0" lvl="0" indent="0" algn="l" rtl="0">
              <a:spcBef>
                <a:spcPts val="0"/>
              </a:spcBef>
              <a:spcAft>
                <a:spcPts val="0"/>
              </a:spcAft>
              <a:buNone/>
            </a:pPr>
            <a:r>
              <a:rPr lang="en-GB"/>
              <a:t>we return a 3-tuple of the face locations, they corresponding mask wearing predictions, and whether there is violation of social distancing rule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c6d87822a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c6d87822a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a23b8282ea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a23b8282ea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The code here shows how we calibrate the focal length of the camera.</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So we first take an image, and use the face detection model and detect the face in the image. </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23b8282ea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23b8282ea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The model can return us the x and y coordinates in pixels, and allow us to calculate the width of the face in pixels. </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c3c3792e3_2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ac3c3792e3_2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23b8282ea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23b8282ea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Here, we already know the distance is 100cm and the known width of the face is 17cm, then we can calculate the focal length by using the formula mentioned before.</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a23b8282ea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a23b8282ea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dk1"/>
                </a:solidFill>
              </a:rPr>
              <a:t>After getting the focal length, we can actually deploy the app and calculate the social distance using the focal length and we assume the face width to be 20 cm.</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0" lvl="0" indent="0" algn="l" rtl="0">
              <a:lnSpc>
                <a:spcPct val="115000"/>
              </a:lnSpc>
              <a:spcBef>
                <a:spcPts val="0"/>
              </a:spcBef>
              <a:spcAft>
                <a:spcPts val="0"/>
              </a:spcAft>
              <a:buNone/>
            </a:pPr>
            <a:r>
              <a:rPr lang="en-GB" sz="1000">
                <a:solidFill>
                  <a:srgbClr val="1B212C"/>
                </a:solidFill>
              </a:rPr>
              <a:t>Firstly, the centroid function uses the x and y coordinates of the bounding box around the face to get the x and y coordinates of the center point of the frame image and also the width of the bounding box.</a:t>
            </a:r>
            <a:endParaRPr sz="1000">
              <a:solidFill>
                <a:srgbClr val="1B212C"/>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a23b8282ea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a23b8282ea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Then the cal_distance function uses the assumed face width, the width of the bounding box and the focal length to calculate the distance of the face from the camera, which will be the z coordinate.</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a23b8282ea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a23b8282ea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When we loop over each of the face in each frame, we also applies the centroid function and the cal_distance function to get the x y and z coordinates of each face.</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a23b8282ea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a23b8282ea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Then, we calculate the distance between each face, if it is smaller than 100cm, then we assign the corresponding face a value of 1.</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a23b8282ea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a23b8282e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If the value is one, then we sets the bounding box to red, and displays a warning of less than 1m, otherwise, the box is green.</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a23b8282ea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a23b8282ea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Lastly, the code here displays a box at the bottom right hand corner, which shows in real time how many people are wearing mask incorrectly, not wearing mask, or violating social distancing rule.</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a2ca17bc3d_0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a2ca17bc3d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in the end, we can type q to quit the while loop and end the application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ac6d87822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ac6d87822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For challenges, the current face detection model seems unable to detect faces that are faraway. For the mask classification model, it cannot distinguish between masks and other objects that cover the mouth. So when someone uses a tissue paper to cover his mouth, the model might still classify him as having worn a mask. Finally, since we are only using the face detection to calculate the social distance, we cannot detect the distancing violation if people are not facing the camera, which might render the app not so useful after all. </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So for further improvement, we can train the mask classification models with photos showing people that cover their mouths with other objects, so that our model can correctly identify those people as not wearing masks at all.</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We can also try to train our own face detection model, for instance, we can use the current face detection models as the base model, and add photos of people wearing masks to train a new face detection model that can better detect people that wear masks.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Moreover, we can connect the app to an external camera, so that it can capture a larger area and more people so as to be practical in detecting violation of the mask or social distancing rules.</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a:solidFill>
                  <a:schemeClr val="dk1"/>
                </a:solidFill>
              </a:rPr>
              <a:t>Finally, we can use object detection models such as yolov3 that can detect the whole body rather than only the face and use its bounding box to calculate the distance in between, so that even when the people are not facing the camera, we can still calculate the social distance.</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ac6d87822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ac6d87822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c3c3792e3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c3c3792e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444444"/>
                </a:solidFill>
                <a:highlight>
                  <a:srgbClr val="FEFEFE"/>
                </a:highlight>
              </a:rPr>
              <a:t>integrated into retail point-of-sales systems, security cameras, digital signage and other connected devices to determine that individuals in required areas are wearing a face mask, and notifying pre-designated personnel if they are not. As health officials continue to call for individuals to wear masks whenever they are in public to prevent the spread of COVID-19, facial recognition engines must evolve to help businesses, municipalities and other organizations remain compliant with these guidelines and protect people at large.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c6d87822a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c6d87822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444444"/>
                </a:solidFill>
                <a:highlight>
                  <a:srgbClr val="FEFEFE"/>
                </a:highlight>
              </a:rPr>
              <a:t>integrated into retail point-of-sales systems, security cameras, digital signage and other connected devices to determine that individuals in required areas are wearing a face mask, and notifying pre-designated personnel if they are not. As health officials continue to call for individuals to wear masks whenever they are in public to prevent the spread of COVID-19, facial recognition engines must evolve to help businesses, municipalities and other organizations remain compliant with these guidelines and protect people at large.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c3c3792e3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c3c3792e3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7.gif"/></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6.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3" Type="http://schemas.openxmlformats.org/officeDocument/2006/relationships/image" Target="../media/image11.jpg"/><Relationship Id="rId7" Type="http://schemas.openxmlformats.org/officeDocument/2006/relationships/image" Target="../media/image15.jpg"/><Relationship Id="rId12"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407250" y="15957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omic Sans MS"/>
                <a:ea typeface="Comic Sans MS"/>
                <a:cs typeface="Comic Sans MS"/>
                <a:sym typeface="Comic Sans MS"/>
              </a:rPr>
              <a:t>Face-mask &amp; Social- distance detection</a:t>
            </a:r>
            <a:endParaRPr>
              <a:latin typeface="Comic Sans MS"/>
              <a:ea typeface="Comic Sans MS"/>
              <a:cs typeface="Comic Sans MS"/>
              <a:sym typeface="Comic Sans MS"/>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Group member: Eddy, Ronald, David</a:t>
            </a:r>
            <a:endParaRPr/>
          </a:p>
        </p:txBody>
      </p:sp>
      <p:sp>
        <p:nvSpPr>
          <p:cNvPr id="230" name="Google Shape;230;p17"/>
          <p:cNvSpPr txBox="1"/>
          <p:nvPr/>
        </p:nvSpPr>
        <p:spPr>
          <a:xfrm>
            <a:off x="7668200" y="4296225"/>
            <a:ext cx="1052700" cy="2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FFFFFF"/>
                </a:solidFill>
                <a:latin typeface="Comic Sans MS"/>
                <a:ea typeface="Comic Sans MS"/>
                <a:cs typeface="Comic Sans MS"/>
                <a:sym typeface="Comic Sans MS"/>
              </a:rPr>
              <a:t>20-11-2020</a:t>
            </a:r>
            <a:endParaRPr sz="900">
              <a:solidFill>
                <a:srgbClr val="FFFFFF"/>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33"/>
          <p:cNvPicPr preferRelativeResize="0"/>
          <p:nvPr/>
        </p:nvPicPr>
        <p:blipFill>
          <a:blip r:embed="rId3">
            <a:alphaModFix/>
          </a:blip>
          <a:stretch>
            <a:fillRect/>
          </a:stretch>
        </p:blipFill>
        <p:spPr>
          <a:xfrm>
            <a:off x="4773825" y="324025"/>
            <a:ext cx="3912875" cy="3024650"/>
          </a:xfrm>
          <a:prstGeom prst="rect">
            <a:avLst/>
          </a:prstGeom>
          <a:noFill/>
          <a:ln>
            <a:noFill/>
          </a:ln>
        </p:spPr>
      </p:pic>
      <p:sp>
        <p:nvSpPr>
          <p:cNvPr id="483" name="Google Shape;483;p33"/>
          <p:cNvSpPr txBox="1"/>
          <p:nvPr/>
        </p:nvSpPr>
        <p:spPr>
          <a:xfrm>
            <a:off x="1063600" y="232625"/>
            <a:ext cx="2567700" cy="64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600">
                <a:solidFill>
                  <a:schemeClr val="lt1"/>
                </a:solidFill>
                <a:latin typeface="Comic Sans MS"/>
                <a:ea typeface="Comic Sans MS"/>
                <a:cs typeface="Comic Sans MS"/>
                <a:sym typeface="Comic Sans MS"/>
              </a:rPr>
              <a:t>MobileNet V2</a:t>
            </a:r>
            <a:endParaRPr sz="2600">
              <a:solidFill>
                <a:schemeClr val="lt1"/>
              </a:solidFill>
              <a:latin typeface="Comic Sans MS"/>
              <a:ea typeface="Comic Sans MS"/>
              <a:cs typeface="Comic Sans MS"/>
              <a:sym typeface="Comic Sans MS"/>
            </a:endParaRPr>
          </a:p>
          <a:p>
            <a:pPr marL="0" lvl="0" indent="0" algn="l" rtl="0">
              <a:spcBef>
                <a:spcPts val="1600"/>
              </a:spcBef>
              <a:spcAft>
                <a:spcPts val="0"/>
              </a:spcAft>
              <a:buNone/>
            </a:pPr>
            <a:endParaRPr>
              <a:solidFill>
                <a:srgbClr val="FFFFFF"/>
              </a:solidFill>
              <a:latin typeface="Lato"/>
              <a:ea typeface="Lato"/>
              <a:cs typeface="Lato"/>
              <a:sym typeface="Lato"/>
            </a:endParaRPr>
          </a:p>
        </p:txBody>
      </p:sp>
      <p:pic>
        <p:nvPicPr>
          <p:cNvPr id="484" name="Google Shape;484;p33"/>
          <p:cNvPicPr preferRelativeResize="0"/>
          <p:nvPr/>
        </p:nvPicPr>
        <p:blipFill>
          <a:blip r:embed="rId4">
            <a:alphaModFix/>
          </a:blip>
          <a:stretch>
            <a:fillRect/>
          </a:stretch>
        </p:blipFill>
        <p:spPr>
          <a:xfrm>
            <a:off x="518400" y="1191050"/>
            <a:ext cx="4103800" cy="1070875"/>
          </a:xfrm>
          <a:prstGeom prst="rect">
            <a:avLst/>
          </a:prstGeom>
          <a:noFill/>
          <a:ln>
            <a:noFill/>
          </a:ln>
        </p:spPr>
      </p:pic>
      <p:pic>
        <p:nvPicPr>
          <p:cNvPr id="485" name="Google Shape;485;p33"/>
          <p:cNvPicPr preferRelativeResize="0"/>
          <p:nvPr/>
        </p:nvPicPr>
        <p:blipFill>
          <a:blip r:embed="rId5">
            <a:alphaModFix/>
          </a:blip>
          <a:stretch>
            <a:fillRect/>
          </a:stretch>
        </p:blipFill>
        <p:spPr>
          <a:xfrm>
            <a:off x="468200" y="3144969"/>
            <a:ext cx="4103801" cy="15137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8"/>
          <p:cNvSpPr txBox="1">
            <a:spLocks noGrp="1"/>
          </p:cNvSpPr>
          <p:nvPr>
            <p:ph type="title"/>
          </p:nvPr>
        </p:nvSpPr>
        <p:spPr>
          <a:xfrm>
            <a:off x="1297500" y="393750"/>
            <a:ext cx="13878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omic Sans MS"/>
                <a:ea typeface="Comic Sans MS"/>
                <a:cs typeface="Comic Sans MS"/>
                <a:sym typeface="Comic Sans MS"/>
              </a:rPr>
              <a:t>Demo</a:t>
            </a:r>
            <a:endParaRPr>
              <a:latin typeface="Comic Sans MS"/>
              <a:ea typeface="Comic Sans MS"/>
              <a:cs typeface="Comic Sans MS"/>
              <a:sym typeface="Comic Sans MS"/>
            </a:endParaRPr>
          </a:p>
        </p:txBody>
      </p:sp>
      <p:pic>
        <p:nvPicPr>
          <p:cNvPr id="518" name="Google Shape;518;p38"/>
          <p:cNvPicPr preferRelativeResize="0"/>
          <p:nvPr/>
        </p:nvPicPr>
        <p:blipFill>
          <a:blip r:embed="rId3">
            <a:alphaModFix/>
          </a:blip>
          <a:stretch>
            <a:fillRect/>
          </a:stretch>
        </p:blipFill>
        <p:spPr>
          <a:xfrm>
            <a:off x="3616475" y="0"/>
            <a:ext cx="5488174" cy="3052800"/>
          </a:xfrm>
          <a:prstGeom prst="rect">
            <a:avLst/>
          </a:prstGeom>
          <a:noFill/>
          <a:ln>
            <a:noFill/>
          </a:ln>
        </p:spPr>
      </p:pic>
      <p:pic>
        <p:nvPicPr>
          <p:cNvPr id="519" name="Google Shape;519;p38"/>
          <p:cNvPicPr preferRelativeResize="0"/>
          <p:nvPr/>
        </p:nvPicPr>
        <p:blipFill>
          <a:blip r:embed="rId4">
            <a:alphaModFix/>
          </a:blip>
          <a:stretch>
            <a:fillRect/>
          </a:stretch>
        </p:blipFill>
        <p:spPr>
          <a:xfrm>
            <a:off x="0" y="2349725"/>
            <a:ext cx="4971150" cy="2765200"/>
          </a:xfrm>
          <a:prstGeom prst="rect">
            <a:avLst/>
          </a:prstGeom>
          <a:noFill/>
          <a:ln>
            <a:noFill/>
          </a:ln>
        </p:spPr>
      </p:pic>
      <p:sp>
        <p:nvSpPr>
          <p:cNvPr id="520" name="Google Shape;520;p38"/>
          <p:cNvSpPr txBox="1"/>
          <p:nvPr/>
        </p:nvSpPr>
        <p:spPr>
          <a:xfrm>
            <a:off x="1297500" y="1368150"/>
            <a:ext cx="2078100" cy="71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800" b="1">
                <a:solidFill>
                  <a:schemeClr val="lt1"/>
                </a:solidFill>
                <a:latin typeface="Dancing Script"/>
                <a:ea typeface="Dancing Script"/>
                <a:cs typeface="Dancing Script"/>
                <a:sym typeface="Dancing Script"/>
              </a:rPr>
              <a:t>MobileNet V2</a:t>
            </a:r>
            <a:endParaRPr sz="1700" b="1">
              <a:latin typeface="Dancing Script"/>
              <a:ea typeface="Dancing Script"/>
              <a:cs typeface="Dancing Script"/>
              <a:sym typeface="Dancing Scrip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9"/>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pic>
        <p:nvPicPr>
          <p:cNvPr id="526" name="Google Shape;526;p39" descr="Coronavirus: Could social distancing of less than two metres work? - BBC  News"/>
          <p:cNvPicPr preferRelativeResize="0"/>
          <p:nvPr/>
        </p:nvPicPr>
        <p:blipFill>
          <a:blip r:embed="rId3">
            <a:alphaModFix/>
          </a:blip>
          <a:stretch>
            <a:fillRect/>
          </a:stretch>
        </p:blipFill>
        <p:spPr>
          <a:xfrm>
            <a:off x="4572000" y="0"/>
            <a:ext cx="4572000" cy="5143500"/>
          </a:xfrm>
          <a:prstGeom prst="rect">
            <a:avLst/>
          </a:prstGeom>
          <a:noFill/>
          <a:ln>
            <a:noFill/>
          </a:ln>
        </p:spPr>
      </p:pic>
      <p:sp>
        <p:nvSpPr>
          <p:cNvPr id="527" name="Google Shape;527;p39"/>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Calculate the distance between people using the coordinates of the bounding boxes drawn around the faces</a:t>
            </a:r>
            <a:endParaRPr sz="1200">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0"/>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sp>
        <p:nvSpPr>
          <p:cNvPr id="533" name="Google Shape;533;p40"/>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Calculate Euclidean distance in three dimensions</a:t>
            </a:r>
            <a:endParaRPr>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534" name="Google Shape;534;p40" descr="dk"/>
          <p:cNvPicPr preferRelativeResize="0"/>
          <p:nvPr/>
        </p:nvPicPr>
        <p:blipFill>
          <a:blip r:embed="rId3">
            <a:alphaModFix/>
          </a:blip>
          <a:stretch>
            <a:fillRect/>
          </a:stretch>
        </p:blipFill>
        <p:spPr>
          <a:xfrm>
            <a:off x="4572000" y="0"/>
            <a:ext cx="4572000" cy="4323780"/>
          </a:xfrm>
          <a:prstGeom prst="rect">
            <a:avLst/>
          </a:prstGeom>
          <a:noFill/>
          <a:ln>
            <a:noFill/>
          </a:ln>
        </p:spPr>
      </p:pic>
      <p:pic>
        <p:nvPicPr>
          <p:cNvPr id="535" name="Google Shape;535;p40"/>
          <p:cNvPicPr preferRelativeResize="0"/>
          <p:nvPr/>
        </p:nvPicPr>
        <p:blipFill>
          <a:blip r:embed="rId4">
            <a:alphaModFix/>
          </a:blip>
          <a:stretch>
            <a:fillRect/>
          </a:stretch>
        </p:blipFill>
        <p:spPr>
          <a:xfrm>
            <a:off x="4572002" y="4323775"/>
            <a:ext cx="4572000" cy="695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1"/>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sp>
        <p:nvSpPr>
          <p:cNvPr id="541" name="Google Shape;541;p41"/>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Before actually computing distance measurement:</a:t>
            </a:r>
            <a:endParaRPr sz="1200">
              <a:solidFill>
                <a:schemeClr val="lt1"/>
              </a:solidFill>
            </a:endParaRPr>
          </a:p>
          <a:p>
            <a:pPr marL="457200" lvl="0" indent="-304800" algn="l" rtl="0">
              <a:spcBef>
                <a:spcPts val="1600"/>
              </a:spcBef>
              <a:spcAft>
                <a:spcPts val="0"/>
              </a:spcAft>
              <a:buClr>
                <a:schemeClr val="lt1"/>
              </a:buClr>
              <a:buSzPts val="1200"/>
              <a:buChar char="-"/>
            </a:pPr>
            <a:r>
              <a:rPr lang="en-GB" sz="1200">
                <a:solidFill>
                  <a:schemeClr val="lt1"/>
                </a:solidFill>
              </a:rPr>
              <a:t>Get the focal length of the webcam by calibrating it with an object with known width and known distance from the webcam</a:t>
            </a:r>
            <a:endParaRPr sz="1200">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542" name="Google Shape;542;p41"/>
          <p:cNvPicPr preferRelativeResize="0"/>
          <p:nvPr/>
        </p:nvPicPr>
        <p:blipFill>
          <a:blip r:embed="rId3">
            <a:alphaModFix/>
          </a:blip>
          <a:stretch>
            <a:fillRect/>
          </a:stretch>
        </p:blipFill>
        <p:spPr>
          <a:xfrm>
            <a:off x="4572000" y="14675"/>
            <a:ext cx="4572000" cy="2322000"/>
          </a:xfrm>
          <a:prstGeom prst="rect">
            <a:avLst/>
          </a:prstGeom>
          <a:noFill/>
          <a:ln>
            <a:noFill/>
          </a:ln>
        </p:spPr>
      </p:pic>
      <p:pic>
        <p:nvPicPr>
          <p:cNvPr id="543" name="Google Shape;543;p41"/>
          <p:cNvPicPr preferRelativeResize="0"/>
          <p:nvPr/>
        </p:nvPicPr>
        <p:blipFill>
          <a:blip r:embed="rId4">
            <a:alphaModFix/>
          </a:blip>
          <a:stretch>
            <a:fillRect/>
          </a:stretch>
        </p:blipFill>
        <p:spPr>
          <a:xfrm>
            <a:off x="5191127" y="2238450"/>
            <a:ext cx="3333750" cy="857250"/>
          </a:xfrm>
          <a:prstGeom prst="rect">
            <a:avLst/>
          </a:prstGeom>
          <a:noFill/>
          <a:ln>
            <a:noFill/>
          </a:ln>
        </p:spPr>
      </p:pic>
      <p:pic>
        <p:nvPicPr>
          <p:cNvPr id="544" name="Google Shape;544;p41"/>
          <p:cNvPicPr preferRelativeResize="0"/>
          <p:nvPr/>
        </p:nvPicPr>
        <p:blipFill>
          <a:blip r:embed="rId5">
            <a:alphaModFix/>
          </a:blip>
          <a:stretch>
            <a:fillRect/>
          </a:stretch>
        </p:blipFill>
        <p:spPr>
          <a:xfrm>
            <a:off x="4572000" y="3179825"/>
            <a:ext cx="4571997" cy="19636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2"/>
          <p:cNvSpPr txBox="1">
            <a:spLocks noGrp="1"/>
          </p:cNvSpPr>
          <p:nvPr>
            <p:ph type="title"/>
          </p:nvPr>
        </p:nvSpPr>
        <p:spPr>
          <a:xfrm>
            <a:off x="1352721" y="3447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Distance Measurement</a:t>
            </a:r>
            <a:endParaRPr/>
          </a:p>
        </p:txBody>
      </p:sp>
      <p:sp>
        <p:nvSpPr>
          <p:cNvPr id="550" name="Google Shape;550;p42"/>
          <p:cNvSpPr txBox="1">
            <a:spLocks noGrp="1"/>
          </p:cNvSpPr>
          <p:nvPr>
            <p:ph type="body" idx="1"/>
          </p:nvPr>
        </p:nvSpPr>
        <p:spPr>
          <a:xfrm>
            <a:off x="664727" y="2005075"/>
            <a:ext cx="3253200" cy="20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lt1"/>
                </a:solidFill>
              </a:rPr>
              <a:t>After getting the focal length:</a:t>
            </a:r>
            <a:endParaRPr sz="1200">
              <a:solidFill>
                <a:schemeClr val="lt1"/>
              </a:solidFill>
            </a:endParaRPr>
          </a:p>
          <a:p>
            <a:pPr marL="457200" lvl="0" indent="-304800" algn="l" rtl="0">
              <a:spcBef>
                <a:spcPts val="1600"/>
              </a:spcBef>
              <a:spcAft>
                <a:spcPts val="0"/>
              </a:spcAft>
              <a:buClr>
                <a:schemeClr val="lt1"/>
              </a:buClr>
              <a:buSzPts val="1200"/>
              <a:buChar char="-"/>
            </a:pPr>
            <a:r>
              <a:rPr lang="en-GB" sz="1200">
                <a:solidFill>
                  <a:schemeClr val="lt1"/>
                </a:solidFill>
              </a:rPr>
              <a:t>Get the distance from the webcam, which will be the z-coordinate</a:t>
            </a:r>
            <a:endParaRPr sz="1200">
              <a:solidFill>
                <a:schemeClr val="lt1"/>
              </a:solidFill>
            </a:endParaRPr>
          </a:p>
          <a:p>
            <a:pPr marL="457200" lvl="0" indent="-304800" algn="l" rtl="0">
              <a:spcBef>
                <a:spcPts val="0"/>
              </a:spcBef>
              <a:spcAft>
                <a:spcPts val="0"/>
              </a:spcAft>
              <a:buClr>
                <a:schemeClr val="lt1"/>
              </a:buClr>
              <a:buSzPts val="1200"/>
              <a:buChar char="-"/>
            </a:pPr>
            <a:r>
              <a:rPr lang="en-GB" sz="1200">
                <a:solidFill>
                  <a:schemeClr val="lt1"/>
                </a:solidFill>
              </a:rPr>
              <a:t>And convert the x and y coordinates from pixels to cm</a:t>
            </a:r>
            <a:endParaRPr sz="1200">
              <a:solidFill>
                <a:schemeClr val="lt1"/>
              </a:solidFill>
            </a:endParaRPr>
          </a:p>
          <a:p>
            <a:pPr marL="0" lvl="0" indent="0" algn="l" rtl="0">
              <a:spcBef>
                <a:spcPts val="1600"/>
              </a:spcBef>
              <a:spcAft>
                <a:spcPts val="0"/>
              </a:spcAft>
              <a:buNone/>
            </a:pPr>
            <a:endParaRPr sz="1200"/>
          </a:p>
          <a:p>
            <a:pPr marL="0" lvl="0" indent="0" algn="l" rtl="0">
              <a:spcBef>
                <a:spcPts val="1600"/>
              </a:spcBef>
              <a:spcAft>
                <a:spcPts val="1600"/>
              </a:spcAft>
              <a:buNone/>
            </a:pPr>
            <a:endParaRPr sz="1200"/>
          </a:p>
        </p:txBody>
      </p:sp>
      <p:pic>
        <p:nvPicPr>
          <p:cNvPr id="551" name="Google Shape;551;p42"/>
          <p:cNvPicPr preferRelativeResize="0"/>
          <p:nvPr/>
        </p:nvPicPr>
        <p:blipFill>
          <a:blip r:embed="rId3">
            <a:alphaModFix/>
          </a:blip>
          <a:stretch>
            <a:fillRect/>
          </a:stretch>
        </p:blipFill>
        <p:spPr>
          <a:xfrm>
            <a:off x="4572000" y="14675"/>
            <a:ext cx="4572000" cy="2322000"/>
          </a:xfrm>
          <a:prstGeom prst="rect">
            <a:avLst/>
          </a:prstGeom>
          <a:noFill/>
          <a:ln>
            <a:noFill/>
          </a:ln>
        </p:spPr>
      </p:pic>
      <p:pic>
        <p:nvPicPr>
          <p:cNvPr id="552" name="Google Shape;552;p42"/>
          <p:cNvPicPr preferRelativeResize="0"/>
          <p:nvPr/>
        </p:nvPicPr>
        <p:blipFill>
          <a:blip r:embed="rId4">
            <a:alphaModFix/>
          </a:blip>
          <a:stretch>
            <a:fillRect/>
          </a:stretch>
        </p:blipFill>
        <p:spPr>
          <a:xfrm>
            <a:off x="5286377" y="2571750"/>
            <a:ext cx="3143250" cy="952500"/>
          </a:xfrm>
          <a:prstGeom prst="rect">
            <a:avLst/>
          </a:prstGeom>
          <a:noFill/>
          <a:ln>
            <a:noFill/>
          </a:ln>
        </p:spPr>
      </p:pic>
      <p:pic>
        <p:nvPicPr>
          <p:cNvPr id="553" name="Google Shape;553;p42"/>
          <p:cNvPicPr preferRelativeResize="0"/>
          <p:nvPr/>
        </p:nvPicPr>
        <p:blipFill>
          <a:blip r:embed="rId4">
            <a:alphaModFix/>
          </a:blip>
          <a:stretch>
            <a:fillRect/>
          </a:stretch>
        </p:blipFill>
        <p:spPr>
          <a:xfrm>
            <a:off x="5286377" y="3759325"/>
            <a:ext cx="3143250" cy="952500"/>
          </a:xfrm>
          <a:prstGeom prst="rect">
            <a:avLst/>
          </a:prstGeom>
          <a:noFill/>
          <a:ln>
            <a:noFill/>
          </a:ln>
        </p:spPr>
      </p:pic>
      <p:pic>
        <p:nvPicPr>
          <p:cNvPr id="554" name="Google Shape;554;p42"/>
          <p:cNvPicPr preferRelativeResize="0"/>
          <p:nvPr/>
        </p:nvPicPr>
        <p:blipFill rotWithShape="1">
          <a:blip r:embed="rId4">
            <a:alphaModFix/>
          </a:blip>
          <a:srcRect l="26670" t="31370" r="63622" b="26299"/>
          <a:stretch/>
        </p:blipFill>
        <p:spPr>
          <a:xfrm>
            <a:off x="6756125" y="4306425"/>
            <a:ext cx="305125" cy="403200"/>
          </a:xfrm>
          <a:prstGeom prst="rect">
            <a:avLst/>
          </a:prstGeom>
          <a:noFill/>
          <a:ln>
            <a:noFill/>
          </a:ln>
        </p:spPr>
      </p:pic>
      <p:pic>
        <p:nvPicPr>
          <p:cNvPr id="555" name="Google Shape;555;p42"/>
          <p:cNvPicPr preferRelativeResize="0"/>
          <p:nvPr/>
        </p:nvPicPr>
        <p:blipFill rotWithShape="1">
          <a:blip r:embed="rId4">
            <a:alphaModFix/>
          </a:blip>
          <a:srcRect l="7247" t="28614" r="83045" b="29055"/>
          <a:stretch/>
        </p:blipFill>
        <p:spPr>
          <a:xfrm>
            <a:off x="6756125" y="3781325"/>
            <a:ext cx="305125" cy="403200"/>
          </a:xfrm>
          <a:prstGeom prst="rect">
            <a:avLst/>
          </a:prstGeom>
          <a:noFill/>
          <a:ln>
            <a:noFill/>
          </a:ln>
        </p:spPr>
      </p:pic>
      <p:pic>
        <p:nvPicPr>
          <p:cNvPr id="556" name="Google Shape;556;p42"/>
          <p:cNvPicPr preferRelativeResize="0"/>
          <p:nvPr/>
        </p:nvPicPr>
        <p:blipFill rotWithShape="1">
          <a:blip r:embed="rId4">
            <a:alphaModFix/>
          </a:blip>
          <a:srcRect l="46423" t="8001" r="42482" b="53078"/>
          <a:stretch/>
        </p:blipFill>
        <p:spPr>
          <a:xfrm>
            <a:off x="5513825" y="4050213"/>
            <a:ext cx="348725" cy="370725"/>
          </a:xfrm>
          <a:prstGeom prst="rect">
            <a:avLst/>
          </a:prstGeom>
          <a:noFill/>
          <a:ln>
            <a:noFill/>
          </a:ln>
        </p:spPr>
      </p:pic>
      <p:pic>
        <p:nvPicPr>
          <p:cNvPr id="557" name="Google Shape;557;p42"/>
          <p:cNvPicPr preferRelativeResize="0"/>
          <p:nvPr/>
        </p:nvPicPr>
        <p:blipFill rotWithShape="1">
          <a:blip r:embed="rId4">
            <a:alphaModFix/>
          </a:blip>
          <a:srcRect l="45037" t="57669" r="43868" b="3409"/>
          <a:stretch/>
        </p:blipFill>
        <p:spPr>
          <a:xfrm>
            <a:off x="6069600" y="4096050"/>
            <a:ext cx="348725" cy="370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3"/>
          <p:cNvSpPr txBox="1">
            <a:spLocks noGrp="1"/>
          </p:cNvSpPr>
          <p:nvPr>
            <p:ph type="title"/>
          </p:nvPr>
        </p:nvSpPr>
        <p:spPr>
          <a:xfrm>
            <a:off x="1066225" y="282750"/>
            <a:ext cx="13878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a:t>
            </a:r>
            <a:endParaRPr/>
          </a:p>
        </p:txBody>
      </p:sp>
      <p:pic>
        <p:nvPicPr>
          <p:cNvPr id="563" name="Google Shape;563;p43"/>
          <p:cNvPicPr preferRelativeResize="0"/>
          <p:nvPr/>
        </p:nvPicPr>
        <p:blipFill>
          <a:blip r:embed="rId3">
            <a:alphaModFix/>
          </a:blip>
          <a:stretch>
            <a:fillRect/>
          </a:stretch>
        </p:blipFill>
        <p:spPr>
          <a:xfrm>
            <a:off x="4104850" y="0"/>
            <a:ext cx="5039150" cy="2803025"/>
          </a:xfrm>
          <a:prstGeom prst="rect">
            <a:avLst/>
          </a:prstGeom>
          <a:noFill/>
          <a:ln>
            <a:noFill/>
          </a:ln>
        </p:spPr>
      </p:pic>
      <p:pic>
        <p:nvPicPr>
          <p:cNvPr id="564" name="Google Shape;564;p43"/>
          <p:cNvPicPr preferRelativeResize="0"/>
          <p:nvPr/>
        </p:nvPicPr>
        <p:blipFill>
          <a:blip r:embed="rId4">
            <a:alphaModFix/>
          </a:blip>
          <a:stretch>
            <a:fillRect/>
          </a:stretch>
        </p:blipFill>
        <p:spPr>
          <a:xfrm>
            <a:off x="0" y="2146200"/>
            <a:ext cx="5341325" cy="2971100"/>
          </a:xfrm>
          <a:prstGeom prst="rect">
            <a:avLst/>
          </a:prstGeom>
          <a:noFill/>
          <a:ln>
            <a:noFill/>
          </a:ln>
        </p:spPr>
      </p:pic>
      <p:sp>
        <p:nvSpPr>
          <p:cNvPr id="565" name="Google Shape;565;p43"/>
          <p:cNvSpPr txBox="1">
            <a:spLocks noGrp="1"/>
          </p:cNvSpPr>
          <p:nvPr>
            <p:ph type="body" idx="1"/>
          </p:nvPr>
        </p:nvSpPr>
        <p:spPr>
          <a:xfrm>
            <a:off x="5621125" y="3455725"/>
            <a:ext cx="3123000" cy="5343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latin typeface="Dancing Script"/>
                <a:ea typeface="Dancing Script"/>
                <a:cs typeface="Dancing Script"/>
                <a:sym typeface="Dancing Script"/>
              </a:rPr>
              <a:t>Social Distance Detection</a:t>
            </a:r>
            <a:endParaRPr sz="2500" b="1">
              <a:latin typeface="Dancing Script"/>
              <a:ea typeface="Dancing Script"/>
              <a:cs typeface="Dancing Script"/>
              <a:sym typeface="Dancing Script"/>
            </a:endParaRPr>
          </a:p>
          <a:p>
            <a:pPr marL="0" lvl="0" indent="0" algn="l" rtl="0">
              <a:spcBef>
                <a:spcPts val="16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9"/>
          <p:cNvSpPr/>
          <p:nvPr/>
        </p:nvSpPr>
        <p:spPr>
          <a:xfrm>
            <a:off x="4349217" y="1326375"/>
            <a:ext cx="3479400" cy="2792400"/>
          </a:xfrm>
          <a:prstGeom prst="pentagon">
            <a:avLst>
              <a:gd name="hf" fmla="val 105146"/>
              <a:gd name="vf" fmla="val 110557"/>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9"/>
          <p:cNvSpPr txBox="1"/>
          <p:nvPr/>
        </p:nvSpPr>
        <p:spPr>
          <a:xfrm>
            <a:off x="4931332" y="2109920"/>
            <a:ext cx="2314800" cy="1530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b="1" dirty="0">
                <a:solidFill>
                  <a:srgbClr val="701C7F"/>
                </a:solidFill>
                <a:latin typeface="Roboto"/>
                <a:ea typeface="Roboto"/>
                <a:cs typeface="Roboto"/>
                <a:sym typeface="Roboto"/>
              </a:rPr>
              <a:t>Programme</a:t>
            </a:r>
            <a:endParaRPr b="1" dirty="0">
              <a:solidFill>
                <a:srgbClr val="701C7F"/>
              </a:solidFill>
              <a:latin typeface="Roboto"/>
              <a:ea typeface="Roboto"/>
              <a:cs typeface="Roboto"/>
              <a:sym typeface="Roboto"/>
            </a:endParaRPr>
          </a:p>
          <a:p>
            <a:pPr marL="0" lvl="0" indent="0" algn="ctr" rtl="0">
              <a:lnSpc>
                <a:spcPct val="115000"/>
              </a:lnSpc>
              <a:spcBef>
                <a:spcPts val="0"/>
              </a:spcBef>
              <a:spcAft>
                <a:spcPts val="0"/>
              </a:spcAft>
              <a:buNone/>
            </a:pPr>
            <a:r>
              <a:rPr lang="en-GB" b="1" dirty="0">
                <a:solidFill>
                  <a:srgbClr val="701C7F"/>
                </a:solidFill>
                <a:latin typeface="Roboto"/>
                <a:ea typeface="Roboto"/>
                <a:cs typeface="Roboto"/>
                <a:sym typeface="Roboto"/>
              </a:rPr>
              <a:t>Overflow</a:t>
            </a:r>
            <a:endParaRPr dirty="0">
              <a:solidFill>
                <a:srgbClr val="701C7F"/>
              </a:solidFill>
            </a:endParaRPr>
          </a:p>
        </p:txBody>
      </p:sp>
      <p:grpSp>
        <p:nvGrpSpPr>
          <p:cNvPr id="616" name="Google Shape;616;p49"/>
          <p:cNvGrpSpPr/>
          <p:nvPr/>
        </p:nvGrpSpPr>
        <p:grpSpPr>
          <a:xfrm>
            <a:off x="5684036" y="781679"/>
            <a:ext cx="2695254" cy="1315513"/>
            <a:chOff x="4306958" y="966385"/>
            <a:chExt cx="1882687" cy="1088100"/>
          </a:xfrm>
        </p:grpSpPr>
        <p:sp>
          <p:nvSpPr>
            <p:cNvPr id="617" name="Google Shape;617;p49"/>
            <p:cNvSpPr/>
            <p:nvPr/>
          </p:nvSpPr>
          <p:spPr>
            <a:xfrm>
              <a:off x="4306958" y="1082925"/>
              <a:ext cx="565200" cy="565500"/>
            </a:xfrm>
            <a:prstGeom prst="ellipse">
              <a:avLst/>
            </a:prstGeom>
            <a:solidFill>
              <a:srgbClr val="551561"/>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01</a:t>
              </a:r>
              <a:endParaRPr sz="1200">
                <a:solidFill>
                  <a:srgbClr val="FFFFFF"/>
                </a:solidFill>
                <a:latin typeface="Roboto Medium"/>
                <a:ea typeface="Roboto Medium"/>
                <a:cs typeface="Roboto Medium"/>
                <a:sym typeface="Roboto Medium"/>
              </a:endParaRPr>
            </a:p>
          </p:txBody>
        </p:sp>
        <p:sp>
          <p:nvSpPr>
            <p:cNvPr id="618" name="Google Shape;618;p49"/>
            <p:cNvSpPr txBox="1"/>
            <p:nvPr/>
          </p:nvSpPr>
          <p:spPr>
            <a:xfrm rot="2162392">
              <a:off x="4956311" y="1279228"/>
              <a:ext cx="1213567" cy="46241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D9D2E9"/>
                  </a:solidFill>
                  <a:latin typeface="Roboto"/>
                  <a:ea typeface="Roboto"/>
                  <a:cs typeface="Roboto"/>
                  <a:sym typeface="Roboto"/>
                </a:rPr>
                <a:t>Pre-process frame</a:t>
              </a:r>
              <a:endParaRPr sz="1200" b="1">
                <a:solidFill>
                  <a:srgbClr val="D9D2E9"/>
                </a:solidFill>
              </a:endParaRPr>
            </a:p>
          </p:txBody>
        </p:sp>
        <p:sp>
          <p:nvSpPr>
            <p:cNvPr id="619" name="Google Shape;619;p49"/>
            <p:cNvSpPr/>
            <p:nvPr/>
          </p:nvSpPr>
          <p:spPr>
            <a:xfrm rot="2159678">
              <a:off x="4838902" y="1574444"/>
              <a:ext cx="1119431" cy="152476"/>
            </a:xfrm>
            <a:prstGeom prst="rightArrow">
              <a:avLst>
                <a:gd name="adj1" fmla="val 25514"/>
                <a:gd name="adj2" fmla="val 64322"/>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9"/>
          <p:cNvGrpSpPr/>
          <p:nvPr/>
        </p:nvGrpSpPr>
        <p:grpSpPr>
          <a:xfrm>
            <a:off x="7500951" y="2051540"/>
            <a:ext cx="1241471" cy="2277523"/>
            <a:chOff x="5576108" y="2016725"/>
            <a:chExt cx="867191" cy="1883807"/>
          </a:xfrm>
        </p:grpSpPr>
        <p:sp>
          <p:nvSpPr>
            <p:cNvPr id="621" name="Google Shape;621;p49"/>
            <p:cNvSpPr/>
            <p:nvPr/>
          </p:nvSpPr>
          <p:spPr>
            <a:xfrm>
              <a:off x="5576108" y="2016725"/>
              <a:ext cx="565200" cy="565500"/>
            </a:xfrm>
            <a:prstGeom prst="ellipse">
              <a:avLst/>
            </a:prstGeom>
            <a:solidFill>
              <a:srgbClr val="701C7F"/>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02</a:t>
              </a:r>
              <a:endParaRPr sz="1200">
                <a:solidFill>
                  <a:srgbClr val="FFFFFF"/>
                </a:solidFill>
                <a:latin typeface="Roboto Medium"/>
                <a:ea typeface="Roboto Medium"/>
                <a:cs typeface="Roboto Medium"/>
                <a:sym typeface="Roboto Medium"/>
              </a:endParaRPr>
            </a:p>
          </p:txBody>
        </p:sp>
        <p:sp>
          <p:nvSpPr>
            <p:cNvPr id="622" name="Google Shape;622;p49"/>
            <p:cNvSpPr txBox="1"/>
            <p:nvPr/>
          </p:nvSpPr>
          <p:spPr>
            <a:xfrm rot="6484682">
              <a:off x="5426750" y="3027278"/>
              <a:ext cx="1233597" cy="438208"/>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8E7CC3"/>
                  </a:solidFill>
                  <a:latin typeface="Roboto"/>
                  <a:ea typeface="Roboto"/>
                  <a:cs typeface="Roboto"/>
                  <a:sym typeface="Roboto"/>
                </a:rPr>
                <a:t>Detect # of faces</a:t>
              </a:r>
              <a:endParaRPr sz="1200" b="1">
                <a:solidFill>
                  <a:srgbClr val="8E7CC3"/>
                </a:solidFill>
              </a:endParaRPr>
            </a:p>
          </p:txBody>
        </p:sp>
        <p:sp>
          <p:nvSpPr>
            <p:cNvPr id="623" name="Google Shape;623;p49"/>
            <p:cNvSpPr/>
            <p:nvPr/>
          </p:nvSpPr>
          <p:spPr>
            <a:xfrm rot="6479001">
              <a:off x="5275897" y="3050667"/>
              <a:ext cx="1119386" cy="152834"/>
            </a:xfrm>
            <a:prstGeom prst="rightArrow">
              <a:avLst>
                <a:gd name="adj1" fmla="val 25514"/>
                <a:gd name="adj2" fmla="val 64322"/>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49"/>
          <p:cNvGrpSpPr/>
          <p:nvPr/>
        </p:nvGrpSpPr>
        <p:grpSpPr>
          <a:xfrm>
            <a:off x="5261856" y="3786576"/>
            <a:ext cx="2307990" cy="1241722"/>
            <a:chOff x="4012057" y="3451825"/>
            <a:chExt cx="1612175" cy="1027065"/>
          </a:xfrm>
        </p:grpSpPr>
        <p:sp>
          <p:nvSpPr>
            <p:cNvPr id="625" name="Google Shape;625;p49"/>
            <p:cNvSpPr/>
            <p:nvPr/>
          </p:nvSpPr>
          <p:spPr>
            <a:xfrm>
              <a:off x="5059033" y="3451825"/>
              <a:ext cx="565200" cy="565500"/>
            </a:xfrm>
            <a:prstGeom prst="ellipse">
              <a:avLst/>
            </a:prstGeom>
            <a:solidFill>
              <a:srgbClr val="761E86"/>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03</a:t>
              </a:r>
              <a:endParaRPr sz="1200">
                <a:solidFill>
                  <a:srgbClr val="FFFFFF"/>
                </a:solidFill>
                <a:latin typeface="Roboto Medium"/>
                <a:ea typeface="Roboto Medium"/>
                <a:cs typeface="Roboto Medium"/>
                <a:sym typeface="Roboto Medium"/>
              </a:endParaRPr>
            </a:p>
          </p:txBody>
        </p:sp>
        <p:sp>
          <p:nvSpPr>
            <p:cNvPr id="626" name="Google Shape;626;p49"/>
            <p:cNvSpPr txBox="1"/>
            <p:nvPr/>
          </p:nvSpPr>
          <p:spPr>
            <a:xfrm rot="8938">
              <a:off x="4017989" y="4033840"/>
              <a:ext cx="1269304" cy="443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9900FF"/>
                  </a:solidFill>
                  <a:latin typeface="Roboto"/>
                  <a:ea typeface="Roboto"/>
                  <a:cs typeface="Roboto"/>
                  <a:sym typeface="Roboto"/>
                </a:rPr>
                <a:t>Face-mask detect</a:t>
              </a:r>
              <a:endParaRPr sz="1200" b="1">
                <a:solidFill>
                  <a:srgbClr val="9900FF"/>
                </a:solidFill>
                <a:latin typeface="Roboto"/>
                <a:ea typeface="Roboto"/>
                <a:cs typeface="Roboto"/>
                <a:sym typeface="Roboto"/>
              </a:endParaRPr>
            </a:p>
            <a:p>
              <a:pPr marL="0" lvl="0" indent="0" algn="ctr" rtl="0">
                <a:lnSpc>
                  <a:spcPct val="115000"/>
                </a:lnSpc>
                <a:spcBef>
                  <a:spcPts val="0"/>
                </a:spcBef>
                <a:spcAft>
                  <a:spcPts val="0"/>
                </a:spcAft>
                <a:buNone/>
              </a:pPr>
              <a:r>
                <a:rPr lang="en-GB" sz="1200" b="1">
                  <a:solidFill>
                    <a:srgbClr val="9900FF"/>
                  </a:solidFill>
                  <a:latin typeface="Roboto"/>
                  <a:ea typeface="Roboto"/>
                  <a:cs typeface="Roboto"/>
                  <a:sym typeface="Roboto"/>
                </a:rPr>
                <a:t>Distance estimate</a:t>
              </a:r>
              <a:endParaRPr sz="1200" b="1">
                <a:solidFill>
                  <a:srgbClr val="9900FF"/>
                </a:solidFill>
                <a:latin typeface="Roboto"/>
                <a:ea typeface="Roboto"/>
                <a:cs typeface="Roboto"/>
                <a:sym typeface="Roboto"/>
              </a:endParaRPr>
            </a:p>
          </p:txBody>
        </p:sp>
        <p:sp>
          <p:nvSpPr>
            <p:cNvPr id="627" name="Google Shape;627;p49"/>
            <p:cNvSpPr/>
            <p:nvPr/>
          </p:nvSpPr>
          <p:spPr>
            <a:xfrm rot="10799079">
              <a:off x="4012507" y="3933353"/>
              <a:ext cx="1119600" cy="152703"/>
            </a:xfrm>
            <a:prstGeom prst="rightArrow">
              <a:avLst>
                <a:gd name="adj1" fmla="val 25514"/>
                <a:gd name="adj2" fmla="val 64322"/>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49"/>
          <p:cNvGrpSpPr/>
          <p:nvPr/>
        </p:nvGrpSpPr>
        <p:grpSpPr>
          <a:xfrm>
            <a:off x="3298623" y="2756716"/>
            <a:ext cx="2098556" cy="1922228"/>
            <a:chOff x="2640701" y="2599997"/>
            <a:chExt cx="1465882" cy="1589932"/>
          </a:xfrm>
        </p:grpSpPr>
        <p:sp>
          <p:nvSpPr>
            <p:cNvPr id="629" name="Google Shape;629;p49"/>
            <p:cNvSpPr/>
            <p:nvPr/>
          </p:nvSpPr>
          <p:spPr>
            <a:xfrm>
              <a:off x="3541383" y="3451825"/>
              <a:ext cx="565200" cy="565500"/>
            </a:xfrm>
            <a:prstGeom prst="ellipse">
              <a:avLst/>
            </a:prstGeom>
            <a:solidFill>
              <a:srgbClr val="7F209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04</a:t>
              </a:r>
              <a:endParaRPr sz="1200">
                <a:solidFill>
                  <a:srgbClr val="FFFFFF"/>
                </a:solidFill>
                <a:latin typeface="Roboto Medium"/>
                <a:ea typeface="Roboto Medium"/>
                <a:cs typeface="Roboto Medium"/>
                <a:sym typeface="Roboto Medium"/>
              </a:endParaRPr>
            </a:p>
          </p:txBody>
        </p:sp>
        <p:sp>
          <p:nvSpPr>
            <p:cNvPr id="630" name="Google Shape;630;p49"/>
            <p:cNvSpPr txBox="1"/>
            <p:nvPr/>
          </p:nvSpPr>
          <p:spPr>
            <a:xfrm rot="4327321">
              <a:off x="2366385" y="3153958"/>
              <a:ext cx="1483431" cy="50414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674EA7"/>
                  </a:solidFill>
                  <a:latin typeface="Roboto"/>
                  <a:ea typeface="Roboto"/>
                  <a:cs typeface="Roboto"/>
                  <a:sym typeface="Roboto"/>
                </a:rPr>
                <a:t>Bounding box &amp; text</a:t>
              </a:r>
              <a:endParaRPr sz="1200" b="1">
                <a:solidFill>
                  <a:srgbClr val="674EA7"/>
                </a:solidFill>
              </a:endParaRPr>
            </a:p>
          </p:txBody>
        </p:sp>
        <p:sp>
          <p:nvSpPr>
            <p:cNvPr id="631" name="Google Shape;631;p49"/>
            <p:cNvSpPr/>
            <p:nvPr/>
          </p:nvSpPr>
          <p:spPr>
            <a:xfrm rot="-6478717">
              <a:off x="2755922" y="3079191"/>
              <a:ext cx="1119672" cy="153413"/>
            </a:xfrm>
            <a:prstGeom prst="rightArrow">
              <a:avLst>
                <a:gd name="adj1" fmla="val 25514"/>
                <a:gd name="adj2" fmla="val 64322"/>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9"/>
          <p:cNvGrpSpPr/>
          <p:nvPr/>
        </p:nvGrpSpPr>
        <p:grpSpPr>
          <a:xfrm>
            <a:off x="3708462" y="738621"/>
            <a:ext cx="1962764" cy="1996608"/>
            <a:chOff x="2926981" y="930771"/>
            <a:chExt cx="1371028" cy="1651454"/>
          </a:xfrm>
        </p:grpSpPr>
        <p:sp>
          <p:nvSpPr>
            <p:cNvPr id="633" name="Google Shape;633;p49"/>
            <p:cNvSpPr/>
            <p:nvPr/>
          </p:nvSpPr>
          <p:spPr>
            <a:xfrm>
              <a:off x="3027033" y="2016725"/>
              <a:ext cx="565200" cy="565500"/>
            </a:xfrm>
            <a:prstGeom prst="ellipse">
              <a:avLst/>
            </a:prstGeom>
            <a:solidFill>
              <a:srgbClr val="9225A5"/>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oboto Medium"/>
                  <a:ea typeface="Roboto Medium"/>
                  <a:cs typeface="Roboto Medium"/>
                  <a:sym typeface="Roboto Medium"/>
                </a:rPr>
                <a:t>05</a:t>
              </a:r>
              <a:endParaRPr sz="1200">
                <a:solidFill>
                  <a:srgbClr val="FFFFFF"/>
                </a:solidFill>
                <a:latin typeface="Roboto Medium"/>
                <a:ea typeface="Roboto Medium"/>
                <a:cs typeface="Roboto Medium"/>
                <a:sym typeface="Roboto Medium"/>
              </a:endParaRPr>
            </a:p>
          </p:txBody>
        </p:sp>
        <p:sp>
          <p:nvSpPr>
            <p:cNvPr id="634" name="Google Shape;634;p49"/>
            <p:cNvSpPr txBox="1"/>
            <p:nvPr/>
          </p:nvSpPr>
          <p:spPr>
            <a:xfrm rot="-2158708">
              <a:off x="2947903" y="1263270"/>
              <a:ext cx="1291956" cy="48910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200" b="1">
                  <a:solidFill>
                    <a:srgbClr val="7F2090"/>
                  </a:solidFill>
                  <a:latin typeface="Roboto"/>
                  <a:ea typeface="Roboto"/>
                  <a:cs typeface="Roboto"/>
                  <a:sym typeface="Roboto"/>
                </a:rPr>
                <a:t>Display &amp; next frame</a:t>
              </a:r>
              <a:endParaRPr sz="1200" b="1">
                <a:solidFill>
                  <a:srgbClr val="7F2090"/>
                </a:solidFill>
              </a:endParaRPr>
            </a:p>
          </p:txBody>
        </p:sp>
        <p:sp>
          <p:nvSpPr>
            <p:cNvPr id="635" name="Google Shape;635;p49"/>
            <p:cNvSpPr/>
            <p:nvPr/>
          </p:nvSpPr>
          <p:spPr>
            <a:xfrm rot="-2159137">
              <a:off x="3240473" y="1559002"/>
              <a:ext cx="1119673" cy="153273"/>
            </a:xfrm>
            <a:prstGeom prst="rightArrow">
              <a:avLst>
                <a:gd name="adj1" fmla="val 25514"/>
                <a:gd name="adj2" fmla="val 64322"/>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49"/>
          <p:cNvSpPr txBox="1"/>
          <p:nvPr/>
        </p:nvSpPr>
        <p:spPr>
          <a:xfrm>
            <a:off x="131810" y="1628239"/>
            <a:ext cx="3717309" cy="8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rgbClr val="D9D2E9"/>
                </a:solidFill>
                <a:latin typeface="Comic Sans MS"/>
                <a:ea typeface="Comic Sans MS"/>
                <a:cs typeface="Comic Sans MS"/>
                <a:sym typeface="Comic Sans MS"/>
              </a:rPr>
              <a:t>Combining Mask Wearing Classification Model and Social Distance Detection Model:</a:t>
            </a:r>
            <a:endParaRPr sz="1800" dirty="0">
              <a:solidFill>
                <a:srgbClr val="D9D2E9"/>
              </a:solidFill>
              <a:latin typeface="Comic Sans MS"/>
              <a:ea typeface="Comic Sans MS"/>
              <a:cs typeface="Comic Sans MS"/>
              <a:sym typeface="Comic Sans MS"/>
            </a:endParaRPr>
          </a:p>
        </p:txBody>
      </p:sp>
    </p:spTree>
    <p:extLst>
      <p:ext uri="{BB962C8B-B14F-4D97-AF65-F5344CB8AC3E}">
        <p14:creationId xmlns:p14="http://schemas.microsoft.com/office/powerpoint/2010/main" val="2405637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24"/>
          <p:cNvGrpSpPr/>
          <p:nvPr/>
        </p:nvGrpSpPr>
        <p:grpSpPr>
          <a:xfrm>
            <a:off x="-8993" y="135607"/>
            <a:ext cx="7711331" cy="5730436"/>
            <a:chOff x="3553042" y="1657806"/>
            <a:chExt cx="3461100" cy="2671532"/>
          </a:xfrm>
        </p:grpSpPr>
        <p:sp>
          <p:nvSpPr>
            <p:cNvPr id="319" name="Google Shape;319;p2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7" name="Google Shape;327;p24"/>
          <p:cNvPicPr preferRelativeResize="0"/>
          <p:nvPr/>
        </p:nvPicPr>
        <p:blipFill>
          <a:blip r:embed="rId3">
            <a:alphaModFix/>
          </a:blip>
          <a:stretch>
            <a:fillRect/>
          </a:stretch>
        </p:blipFill>
        <p:spPr>
          <a:xfrm>
            <a:off x="61675" y="203175"/>
            <a:ext cx="7578875" cy="4215750"/>
          </a:xfrm>
          <a:prstGeom prst="rect">
            <a:avLst/>
          </a:prstGeom>
          <a:noFill/>
          <a:ln>
            <a:noFill/>
          </a:ln>
        </p:spPr>
      </p:pic>
      <p:grpSp>
        <p:nvGrpSpPr>
          <p:cNvPr id="328" name="Google Shape;328;p24"/>
          <p:cNvGrpSpPr/>
          <p:nvPr/>
        </p:nvGrpSpPr>
        <p:grpSpPr>
          <a:xfrm>
            <a:off x="394946" y="3425803"/>
            <a:ext cx="1131986" cy="1622464"/>
            <a:chOff x="6505573" y="2745170"/>
            <a:chExt cx="1122000" cy="1668000"/>
          </a:xfrm>
        </p:grpSpPr>
        <p:sp>
          <p:nvSpPr>
            <p:cNvPr id="329" name="Google Shape;329;p24"/>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4"/>
          <p:cNvGrpSpPr/>
          <p:nvPr/>
        </p:nvGrpSpPr>
        <p:grpSpPr>
          <a:xfrm>
            <a:off x="1059" y="4039006"/>
            <a:ext cx="575376" cy="1104243"/>
            <a:chOff x="9543736" y="4486132"/>
            <a:chExt cx="570300" cy="1135235"/>
          </a:xfrm>
        </p:grpSpPr>
        <p:sp>
          <p:nvSpPr>
            <p:cNvPr id="334" name="Google Shape;334;p24"/>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 name="Google Shape;338;p24" descr="offset_comp_342327_edited.jpg"/>
          <p:cNvPicPr preferRelativeResize="0"/>
          <p:nvPr/>
        </p:nvPicPr>
        <p:blipFill rotWithShape="1">
          <a:blip r:embed="rId4">
            <a:alphaModFix/>
          </a:blip>
          <a:srcRect l="41330" t="42211" r="47980" b="36733"/>
          <a:stretch/>
        </p:blipFill>
        <p:spPr>
          <a:xfrm>
            <a:off x="0" y="4038973"/>
            <a:ext cx="575100" cy="947100"/>
          </a:xfrm>
          <a:prstGeom prst="round2SameRect">
            <a:avLst>
              <a:gd name="adj1" fmla="val 4129"/>
              <a:gd name="adj2" fmla="val 0"/>
            </a:avLst>
          </a:prstGeom>
          <a:noFill/>
          <a:ln>
            <a:noFill/>
          </a:ln>
        </p:spPr>
      </p:pic>
      <p:sp>
        <p:nvSpPr>
          <p:cNvPr id="339" name="Google Shape;339;p24"/>
          <p:cNvSpPr/>
          <p:nvPr/>
        </p:nvSpPr>
        <p:spPr>
          <a:xfrm flipH="1">
            <a:off x="-103" y="4061508"/>
            <a:ext cx="575100" cy="924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4"/>
          <p:cNvGrpSpPr/>
          <p:nvPr/>
        </p:nvGrpSpPr>
        <p:grpSpPr>
          <a:xfrm>
            <a:off x="1281544" y="4381570"/>
            <a:ext cx="503340" cy="737544"/>
            <a:chOff x="7384375" y="3728000"/>
            <a:chExt cx="498900" cy="758244"/>
          </a:xfrm>
        </p:grpSpPr>
        <p:sp>
          <p:nvSpPr>
            <p:cNvPr id="341" name="Google Shape;341;p2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24"/>
          <p:cNvGrpSpPr/>
          <p:nvPr/>
        </p:nvGrpSpPr>
        <p:grpSpPr>
          <a:xfrm>
            <a:off x="1281580" y="4507709"/>
            <a:ext cx="528297" cy="493037"/>
            <a:chOff x="7384385" y="3857442"/>
            <a:chExt cx="523637" cy="506874"/>
          </a:xfrm>
        </p:grpSpPr>
        <p:sp>
          <p:nvSpPr>
            <p:cNvPr id="346" name="Google Shape;346;p2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4"/>
            <p:cNvGrpSpPr/>
            <p:nvPr/>
          </p:nvGrpSpPr>
          <p:grpSpPr>
            <a:xfrm>
              <a:off x="7384385" y="3857442"/>
              <a:ext cx="523637" cy="498900"/>
              <a:chOff x="7384385" y="3857442"/>
              <a:chExt cx="523637" cy="498900"/>
            </a:xfrm>
          </p:grpSpPr>
          <p:sp>
            <p:nvSpPr>
              <p:cNvPr id="348" name="Google Shape;348;p2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50" name="Google Shape;350;p24" descr="offset_comp_342327_edited.jpg"/>
          <p:cNvPicPr preferRelativeResize="0"/>
          <p:nvPr/>
        </p:nvPicPr>
        <p:blipFill rotWithShape="1">
          <a:blip r:embed="rId4">
            <a:alphaModFix/>
          </a:blip>
          <a:srcRect l="48584" t="47335" r="37425" b="36557"/>
          <a:stretch/>
        </p:blipFill>
        <p:spPr>
          <a:xfrm>
            <a:off x="1311042" y="4538659"/>
            <a:ext cx="442500" cy="425400"/>
          </a:xfrm>
          <a:prstGeom prst="ellipse">
            <a:avLst/>
          </a:prstGeom>
          <a:noFill/>
          <a:ln w="9525" cap="flat" cmpd="sng">
            <a:solidFill>
              <a:srgbClr val="FFFFFF"/>
            </a:solidFill>
            <a:prstDash val="solid"/>
            <a:round/>
            <a:headEnd type="none" w="sm" len="sm"/>
            <a:tailEnd type="none" w="sm" len="sm"/>
          </a:ln>
        </p:spPr>
      </p:pic>
      <p:grpSp>
        <p:nvGrpSpPr>
          <p:cNvPr id="351" name="Google Shape;351;p24"/>
          <p:cNvGrpSpPr/>
          <p:nvPr/>
        </p:nvGrpSpPr>
        <p:grpSpPr>
          <a:xfrm>
            <a:off x="1884938" y="4381570"/>
            <a:ext cx="481559" cy="737544"/>
            <a:chOff x="7982421" y="3727763"/>
            <a:chExt cx="477311" cy="758244"/>
          </a:xfrm>
        </p:grpSpPr>
        <p:sp>
          <p:nvSpPr>
            <p:cNvPr id="352" name="Google Shape;352;p24"/>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0" name="Google Shape;360;p24" descr="offset_comp_342327_edited.jpg"/>
          <p:cNvPicPr preferRelativeResize="0"/>
          <p:nvPr/>
        </p:nvPicPr>
        <p:blipFill rotWithShape="1">
          <a:blip r:embed="rId4">
            <a:alphaModFix/>
          </a:blip>
          <a:srcRect l="49668" t="55915" r="37351" b="27092"/>
          <a:stretch/>
        </p:blipFill>
        <p:spPr>
          <a:xfrm>
            <a:off x="1902567" y="4534420"/>
            <a:ext cx="419100" cy="458100"/>
          </a:xfrm>
          <a:prstGeom prst="roundRect">
            <a:avLst>
              <a:gd name="adj" fmla="val 7794"/>
            </a:avLst>
          </a:prstGeom>
          <a:noFill/>
          <a:ln w="9525" cap="flat" cmpd="sng">
            <a:solidFill>
              <a:srgbClr val="FFFFFF"/>
            </a:solidFill>
            <a:prstDash val="solid"/>
            <a:round/>
            <a:headEnd type="none" w="sm" len="sm"/>
            <a:tailEnd type="none" w="sm" len="sm"/>
          </a:ln>
        </p:spPr>
      </p:pic>
      <p:grpSp>
        <p:nvGrpSpPr>
          <p:cNvPr id="361" name="Google Shape;361;p24"/>
          <p:cNvGrpSpPr/>
          <p:nvPr/>
        </p:nvGrpSpPr>
        <p:grpSpPr>
          <a:xfrm>
            <a:off x="7566512" y="3709754"/>
            <a:ext cx="1525267" cy="1409332"/>
            <a:chOff x="4547087" y="1535165"/>
            <a:chExt cx="4273653" cy="2923926"/>
          </a:xfrm>
        </p:grpSpPr>
        <p:sp>
          <p:nvSpPr>
            <p:cNvPr id="362" name="Google Shape;362;p24"/>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 name="Google Shape;365;p24" descr="offset_comp_342327_edited.jpg"/>
          <p:cNvPicPr preferRelativeResize="0"/>
          <p:nvPr/>
        </p:nvPicPr>
        <p:blipFill rotWithShape="1">
          <a:blip r:embed="rId4">
            <a:alphaModFix/>
          </a:blip>
          <a:srcRect l="42865" t="35258" r="29044" b="22550"/>
          <a:stretch/>
        </p:blipFill>
        <p:spPr>
          <a:xfrm rot="5400000">
            <a:off x="7652095" y="3734471"/>
            <a:ext cx="1395900" cy="1346100"/>
          </a:xfrm>
          <a:prstGeom prst="rect">
            <a:avLst/>
          </a:prstGeom>
          <a:noFill/>
          <a:ln>
            <a:noFill/>
          </a:ln>
        </p:spPr>
      </p:pic>
      <p:sp>
        <p:nvSpPr>
          <p:cNvPr id="366" name="Google Shape;366;p24"/>
          <p:cNvSpPr/>
          <p:nvPr/>
        </p:nvSpPr>
        <p:spPr>
          <a:xfrm rot="5400000" flipH="1">
            <a:off x="7652084" y="3734332"/>
            <a:ext cx="1395900" cy="1346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17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a:t>
            </a:r>
            <a:endParaRPr/>
          </a:p>
        </p:txBody>
      </p:sp>
      <p:sp>
        <p:nvSpPr>
          <p:cNvPr id="571" name="Google Shape;571;p4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Import all the libraries needed for the model creation:</a:t>
            </a:r>
            <a:endParaRPr/>
          </a:p>
        </p:txBody>
      </p:sp>
      <p:pic>
        <p:nvPicPr>
          <p:cNvPr id="572" name="Google Shape;572;p44"/>
          <p:cNvPicPr preferRelativeResize="0"/>
          <p:nvPr/>
        </p:nvPicPr>
        <p:blipFill>
          <a:blip r:embed="rId3">
            <a:alphaModFix/>
          </a:blip>
          <a:stretch>
            <a:fillRect/>
          </a:stretch>
        </p:blipFill>
        <p:spPr>
          <a:xfrm>
            <a:off x="306025" y="2077175"/>
            <a:ext cx="5720223" cy="1498025"/>
          </a:xfrm>
          <a:prstGeom prst="rect">
            <a:avLst/>
          </a:prstGeom>
          <a:noFill/>
          <a:ln>
            <a:noFill/>
          </a:ln>
        </p:spPr>
      </p:pic>
      <p:pic>
        <p:nvPicPr>
          <p:cNvPr id="573" name="Google Shape;573;p44"/>
          <p:cNvPicPr preferRelativeResize="0"/>
          <p:nvPr/>
        </p:nvPicPr>
        <p:blipFill>
          <a:blip r:embed="rId4">
            <a:alphaModFix/>
          </a:blip>
          <a:stretch>
            <a:fillRect/>
          </a:stretch>
        </p:blipFill>
        <p:spPr>
          <a:xfrm>
            <a:off x="3190648" y="3383626"/>
            <a:ext cx="5821378" cy="1498025"/>
          </a:xfrm>
          <a:prstGeom prst="rect">
            <a:avLst/>
          </a:prstGeom>
          <a:noFill/>
          <a:ln>
            <a:noFill/>
          </a:ln>
        </p:spPr>
      </p:pic>
      <p:sp>
        <p:nvSpPr>
          <p:cNvPr id="574" name="Google Shape;574;p44"/>
          <p:cNvSpPr txBox="1"/>
          <p:nvPr/>
        </p:nvSpPr>
        <p:spPr>
          <a:xfrm>
            <a:off x="6026250" y="2430788"/>
            <a:ext cx="2683500" cy="79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300">
                <a:solidFill>
                  <a:schemeClr val="lt1"/>
                </a:solidFill>
                <a:latin typeface="Lato"/>
                <a:ea typeface="Lato"/>
                <a:cs typeface="Lato"/>
                <a:sym typeface="Lato"/>
              </a:rPr>
              <a:t>&lt;-MobileNetV2</a:t>
            </a:r>
            <a:endParaRPr>
              <a:latin typeface="Lato"/>
              <a:ea typeface="Lato"/>
              <a:cs typeface="Lato"/>
              <a:sym typeface="Lato"/>
            </a:endParaRPr>
          </a:p>
        </p:txBody>
      </p:sp>
      <p:sp>
        <p:nvSpPr>
          <p:cNvPr id="575" name="Google Shape;575;p44"/>
          <p:cNvSpPr txBox="1"/>
          <p:nvPr/>
        </p:nvSpPr>
        <p:spPr>
          <a:xfrm>
            <a:off x="1471250" y="3925000"/>
            <a:ext cx="1813500" cy="79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300">
                <a:solidFill>
                  <a:schemeClr val="lt1"/>
                </a:solidFill>
                <a:latin typeface="Lato"/>
                <a:ea typeface="Lato"/>
                <a:cs typeface="Lato"/>
                <a:sym typeface="Lato"/>
              </a:rPr>
              <a:t>InceptionResNetV2 -&gt;</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18"/>
          <p:cNvGrpSpPr/>
          <p:nvPr/>
        </p:nvGrpSpPr>
        <p:grpSpPr>
          <a:xfrm>
            <a:off x="8" y="1175675"/>
            <a:ext cx="2547000" cy="2547000"/>
            <a:chOff x="3203958" y="1258050"/>
            <a:chExt cx="2547000" cy="2547000"/>
          </a:xfrm>
        </p:grpSpPr>
        <p:sp>
          <p:nvSpPr>
            <p:cNvPr id="236" name="Google Shape;236;p18"/>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D5DDF"/>
                  </a:solidFill>
                  <a:latin typeface="Roboto"/>
                  <a:ea typeface="Roboto"/>
                  <a:cs typeface="Roboto"/>
                  <a:sym typeface="Roboto"/>
                </a:rPr>
                <a:t>1</a:t>
              </a:r>
              <a:endParaRPr sz="1200" b="1">
                <a:solidFill>
                  <a:srgbClr val="0D5DDF"/>
                </a:solidFill>
                <a:latin typeface="Roboto"/>
                <a:ea typeface="Roboto"/>
                <a:cs typeface="Roboto"/>
                <a:sym typeface="Roboto"/>
              </a:endParaRPr>
            </a:p>
          </p:txBody>
        </p:sp>
        <p:sp>
          <p:nvSpPr>
            <p:cNvPr id="238" name="Google Shape;238;p18"/>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b="1">
                  <a:solidFill>
                    <a:schemeClr val="lt1"/>
                  </a:solidFill>
                  <a:latin typeface="Comic Sans MS"/>
                  <a:ea typeface="Comic Sans MS"/>
                  <a:cs typeface="Comic Sans MS"/>
                  <a:sym typeface="Comic Sans MS"/>
                </a:rPr>
                <a:t>Business Question</a:t>
              </a:r>
              <a:endParaRPr sz="1200" b="1">
                <a:solidFill>
                  <a:srgbClr val="FFFFFF"/>
                </a:solidFill>
                <a:latin typeface="Roboto"/>
                <a:ea typeface="Roboto"/>
                <a:cs typeface="Roboto"/>
                <a:sym typeface="Roboto"/>
              </a:endParaRPr>
            </a:p>
          </p:txBody>
        </p:sp>
      </p:grpSp>
      <p:grpSp>
        <p:nvGrpSpPr>
          <p:cNvPr id="239" name="Google Shape;239;p18"/>
          <p:cNvGrpSpPr/>
          <p:nvPr/>
        </p:nvGrpSpPr>
        <p:grpSpPr>
          <a:xfrm>
            <a:off x="2235589" y="1175675"/>
            <a:ext cx="2547000" cy="2547000"/>
            <a:chOff x="5123977" y="1258050"/>
            <a:chExt cx="2547000" cy="2547000"/>
          </a:xfrm>
        </p:grpSpPr>
        <p:sp>
          <p:nvSpPr>
            <p:cNvPr id="240" name="Google Shape;240;p18"/>
            <p:cNvSpPr/>
            <p:nvPr/>
          </p:nvSpPr>
          <p:spPr>
            <a:xfrm rot="2700000">
              <a:off x="6116614" y="1011412"/>
              <a:ext cx="561726" cy="3040276"/>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307BF3"/>
                  </a:solidFill>
                  <a:latin typeface="Roboto"/>
                  <a:ea typeface="Roboto"/>
                  <a:cs typeface="Roboto"/>
                  <a:sym typeface="Roboto"/>
                </a:rPr>
                <a:t>2</a:t>
              </a:r>
              <a:endParaRPr sz="1200" b="1">
                <a:solidFill>
                  <a:srgbClr val="307BF3"/>
                </a:solidFill>
                <a:latin typeface="Roboto"/>
                <a:ea typeface="Roboto"/>
                <a:cs typeface="Roboto"/>
                <a:sym typeface="Roboto"/>
              </a:endParaRPr>
            </a:p>
          </p:txBody>
        </p:sp>
        <p:sp>
          <p:nvSpPr>
            <p:cNvPr id="242" name="Google Shape;242;p18"/>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Comic Sans MS"/>
                  <a:ea typeface="Comic Sans MS"/>
                  <a:cs typeface="Comic Sans MS"/>
                  <a:sym typeface="Comic Sans MS"/>
                </a:rPr>
                <a:t>Data Collection &amp; preprocessing</a:t>
              </a:r>
              <a:endParaRPr sz="1200" b="1">
                <a:solidFill>
                  <a:srgbClr val="FFFFFF"/>
                </a:solidFill>
                <a:latin typeface="Roboto"/>
                <a:ea typeface="Roboto"/>
                <a:cs typeface="Roboto"/>
                <a:sym typeface="Roboto"/>
              </a:endParaRPr>
            </a:p>
          </p:txBody>
        </p:sp>
      </p:grpSp>
      <p:grpSp>
        <p:nvGrpSpPr>
          <p:cNvPr id="243" name="Google Shape;243;p18"/>
          <p:cNvGrpSpPr/>
          <p:nvPr/>
        </p:nvGrpSpPr>
        <p:grpSpPr>
          <a:xfrm>
            <a:off x="4380311" y="1175675"/>
            <a:ext cx="2547000" cy="2547000"/>
            <a:chOff x="1293736" y="1258050"/>
            <a:chExt cx="2547000" cy="2547000"/>
          </a:xfrm>
        </p:grpSpPr>
        <p:sp>
          <p:nvSpPr>
            <p:cNvPr id="244" name="Google Shape;244;p18"/>
            <p:cNvSpPr/>
            <p:nvPr/>
          </p:nvSpPr>
          <p:spPr>
            <a:xfrm rot="2700000">
              <a:off x="2286374"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944A1"/>
                  </a:solidFill>
                  <a:latin typeface="Roboto"/>
                  <a:ea typeface="Roboto"/>
                  <a:cs typeface="Roboto"/>
                  <a:sym typeface="Roboto"/>
                </a:rPr>
                <a:t>3</a:t>
              </a:r>
              <a:endParaRPr sz="1200" b="1">
                <a:solidFill>
                  <a:srgbClr val="0944A1"/>
                </a:solidFill>
                <a:latin typeface="Roboto"/>
                <a:ea typeface="Roboto"/>
                <a:cs typeface="Roboto"/>
                <a:sym typeface="Roboto"/>
              </a:endParaRPr>
            </a:p>
          </p:txBody>
        </p:sp>
        <p:sp>
          <p:nvSpPr>
            <p:cNvPr id="246" name="Google Shape;246;p18"/>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a:solidFill>
                    <a:schemeClr val="lt1"/>
                  </a:solidFill>
                  <a:latin typeface="Comic Sans MS"/>
                  <a:ea typeface="Comic Sans MS"/>
                  <a:cs typeface="Comic Sans MS"/>
                  <a:sym typeface="Comic Sans MS"/>
                </a:rPr>
                <a:t>Face detection model analysis</a:t>
              </a:r>
              <a:endParaRPr sz="800" b="1">
                <a:solidFill>
                  <a:srgbClr val="FFFFFF"/>
                </a:solidFill>
                <a:latin typeface="Roboto"/>
                <a:ea typeface="Roboto"/>
                <a:cs typeface="Roboto"/>
                <a:sym typeface="Roboto"/>
              </a:endParaRPr>
            </a:p>
          </p:txBody>
        </p:sp>
      </p:grpSp>
      <p:grpSp>
        <p:nvGrpSpPr>
          <p:cNvPr id="247" name="Google Shape;247;p18"/>
          <p:cNvGrpSpPr/>
          <p:nvPr/>
        </p:nvGrpSpPr>
        <p:grpSpPr>
          <a:xfrm>
            <a:off x="6597008" y="1175675"/>
            <a:ext cx="2547000" cy="2547000"/>
            <a:chOff x="3203958" y="1258050"/>
            <a:chExt cx="2547000" cy="2547000"/>
          </a:xfrm>
        </p:grpSpPr>
        <p:sp>
          <p:nvSpPr>
            <p:cNvPr id="248" name="Google Shape;248;p18"/>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8"/>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D5DDF"/>
                  </a:solidFill>
                  <a:latin typeface="Roboto"/>
                  <a:ea typeface="Roboto"/>
                  <a:cs typeface="Roboto"/>
                  <a:sym typeface="Roboto"/>
                </a:rPr>
                <a:t>4</a:t>
              </a:r>
              <a:endParaRPr sz="1200" b="1">
                <a:solidFill>
                  <a:srgbClr val="0D5DDF"/>
                </a:solidFill>
                <a:latin typeface="Roboto"/>
                <a:ea typeface="Roboto"/>
                <a:cs typeface="Roboto"/>
                <a:sym typeface="Roboto"/>
              </a:endParaRPr>
            </a:p>
          </p:txBody>
        </p:sp>
        <p:sp>
          <p:nvSpPr>
            <p:cNvPr id="250" name="Google Shape;250;p18"/>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lt1"/>
                  </a:solidFill>
                  <a:latin typeface="Comic Sans MS"/>
                  <a:ea typeface="Comic Sans MS"/>
                  <a:cs typeface="Comic Sans MS"/>
                  <a:sym typeface="Comic Sans MS"/>
                </a:rPr>
                <a:t>Face mask detection model analysis</a:t>
              </a:r>
              <a:endParaRPr sz="700" b="1">
                <a:solidFill>
                  <a:srgbClr val="FFFFFF"/>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a:t>
            </a:r>
            <a:endParaRPr/>
          </a:p>
        </p:txBody>
      </p:sp>
      <p:sp>
        <p:nvSpPr>
          <p:cNvPr id="581" name="Google Shape;581;p4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Use ImageDataGenerator to feed in images:</a:t>
            </a:r>
            <a:endParaRPr/>
          </a:p>
        </p:txBody>
      </p:sp>
      <p:pic>
        <p:nvPicPr>
          <p:cNvPr id="582" name="Google Shape;582;p45"/>
          <p:cNvPicPr preferRelativeResize="0"/>
          <p:nvPr/>
        </p:nvPicPr>
        <p:blipFill>
          <a:blip r:embed="rId3">
            <a:alphaModFix/>
          </a:blip>
          <a:stretch>
            <a:fillRect/>
          </a:stretch>
        </p:blipFill>
        <p:spPr>
          <a:xfrm>
            <a:off x="4572000" y="2466875"/>
            <a:ext cx="4512425" cy="2652750"/>
          </a:xfrm>
          <a:prstGeom prst="rect">
            <a:avLst/>
          </a:prstGeom>
          <a:noFill/>
          <a:ln>
            <a:noFill/>
          </a:ln>
        </p:spPr>
      </p:pic>
      <p:pic>
        <p:nvPicPr>
          <p:cNvPr id="583" name="Google Shape;583;p45"/>
          <p:cNvPicPr preferRelativeResize="0"/>
          <p:nvPr/>
        </p:nvPicPr>
        <p:blipFill>
          <a:blip r:embed="rId4">
            <a:alphaModFix/>
          </a:blip>
          <a:stretch>
            <a:fillRect/>
          </a:stretch>
        </p:blipFill>
        <p:spPr>
          <a:xfrm>
            <a:off x="59575" y="1867825"/>
            <a:ext cx="4512423" cy="2656775"/>
          </a:xfrm>
          <a:prstGeom prst="rect">
            <a:avLst/>
          </a:prstGeom>
          <a:noFill/>
          <a:ln>
            <a:noFill/>
          </a:ln>
        </p:spPr>
      </p:pic>
      <p:sp>
        <p:nvSpPr>
          <p:cNvPr id="584" name="Google Shape;584;p45"/>
          <p:cNvSpPr txBox="1"/>
          <p:nvPr/>
        </p:nvSpPr>
        <p:spPr>
          <a:xfrm>
            <a:off x="1297488" y="4524588"/>
            <a:ext cx="2683500" cy="79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300">
                <a:solidFill>
                  <a:schemeClr val="lt1"/>
                </a:solidFill>
                <a:latin typeface="Lato"/>
                <a:ea typeface="Lato"/>
                <a:cs typeface="Lato"/>
                <a:sym typeface="Lato"/>
              </a:rPr>
              <a:t>MobileNetV2</a:t>
            </a:r>
            <a:endParaRPr>
              <a:latin typeface="Lato"/>
              <a:ea typeface="Lato"/>
              <a:cs typeface="Lato"/>
              <a:sym typeface="Lato"/>
            </a:endParaRPr>
          </a:p>
        </p:txBody>
      </p:sp>
      <p:sp>
        <p:nvSpPr>
          <p:cNvPr id="585" name="Google Shape;585;p45"/>
          <p:cNvSpPr txBox="1"/>
          <p:nvPr/>
        </p:nvSpPr>
        <p:spPr>
          <a:xfrm>
            <a:off x="5986258" y="2079675"/>
            <a:ext cx="1683900" cy="79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300">
                <a:solidFill>
                  <a:schemeClr val="lt1"/>
                </a:solidFill>
                <a:latin typeface="Lato"/>
                <a:ea typeface="Lato"/>
                <a:cs typeface="Lato"/>
                <a:sym typeface="Lato"/>
              </a:rPr>
              <a:t>InceptionResNetV2</a:t>
            </a:r>
            <a:endParaRPr sz="13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a:t>
            </a:r>
            <a:endParaRPr/>
          </a:p>
        </p:txBody>
      </p:sp>
      <p:sp>
        <p:nvSpPr>
          <p:cNvPr id="591" name="Google Shape;591;p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Compose the model for transfer learning</a:t>
            </a:r>
            <a:endParaRPr/>
          </a:p>
        </p:txBody>
      </p:sp>
      <p:sp>
        <p:nvSpPr>
          <p:cNvPr id="592" name="Google Shape;592;p46"/>
          <p:cNvSpPr txBox="1"/>
          <p:nvPr/>
        </p:nvSpPr>
        <p:spPr>
          <a:xfrm>
            <a:off x="5532650" y="2349113"/>
            <a:ext cx="2683500" cy="79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300">
                <a:solidFill>
                  <a:schemeClr val="lt1"/>
                </a:solidFill>
                <a:latin typeface="Lato"/>
                <a:ea typeface="Lato"/>
                <a:cs typeface="Lato"/>
                <a:sym typeface="Lato"/>
              </a:rPr>
              <a:t>&lt;-MobileNetV2</a:t>
            </a:r>
            <a:endParaRPr>
              <a:latin typeface="Lato"/>
              <a:ea typeface="Lato"/>
              <a:cs typeface="Lato"/>
              <a:sym typeface="Lato"/>
            </a:endParaRPr>
          </a:p>
        </p:txBody>
      </p:sp>
      <p:sp>
        <p:nvSpPr>
          <p:cNvPr id="593" name="Google Shape;593;p46"/>
          <p:cNvSpPr txBox="1"/>
          <p:nvPr/>
        </p:nvSpPr>
        <p:spPr>
          <a:xfrm>
            <a:off x="1977350" y="3948550"/>
            <a:ext cx="1813500" cy="79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300">
                <a:solidFill>
                  <a:schemeClr val="lt1"/>
                </a:solidFill>
                <a:latin typeface="Lato"/>
                <a:ea typeface="Lato"/>
                <a:cs typeface="Lato"/>
                <a:sym typeface="Lato"/>
              </a:rPr>
              <a:t>InceptionResNetV2 -&gt;</a:t>
            </a:r>
            <a:endParaRPr>
              <a:latin typeface="Lato"/>
              <a:ea typeface="Lato"/>
              <a:cs typeface="Lato"/>
              <a:sym typeface="Lato"/>
            </a:endParaRPr>
          </a:p>
        </p:txBody>
      </p:sp>
      <p:pic>
        <p:nvPicPr>
          <p:cNvPr id="594" name="Google Shape;594;p46"/>
          <p:cNvPicPr preferRelativeResize="0"/>
          <p:nvPr/>
        </p:nvPicPr>
        <p:blipFill>
          <a:blip r:embed="rId3">
            <a:alphaModFix/>
          </a:blip>
          <a:stretch>
            <a:fillRect/>
          </a:stretch>
        </p:blipFill>
        <p:spPr>
          <a:xfrm>
            <a:off x="465025" y="1943133"/>
            <a:ext cx="4838151" cy="1370148"/>
          </a:xfrm>
          <a:prstGeom prst="rect">
            <a:avLst/>
          </a:prstGeom>
          <a:noFill/>
          <a:ln>
            <a:noFill/>
          </a:ln>
        </p:spPr>
      </p:pic>
      <p:pic>
        <p:nvPicPr>
          <p:cNvPr id="595" name="Google Shape;595;p46"/>
          <p:cNvPicPr preferRelativeResize="0"/>
          <p:nvPr/>
        </p:nvPicPr>
        <p:blipFill>
          <a:blip r:embed="rId4">
            <a:alphaModFix/>
          </a:blip>
          <a:stretch>
            <a:fillRect/>
          </a:stretch>
        </p:blipFill>
        <p:spPr>
          <a:xfrm>
            <a:off x="3878575" y="3661519"/>
            <a:ext cx="4838148" cy="13648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a:t>
            </a:r>
            <a:endParaRPr/>
          </a:p>
        </p:txBody>
      </p:sp>
      <p:sp>
        <p:nvSpPr>
          <p:cNvPr id="601" name="Google Shape;601;p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Model training with early stopping &amp; model checkpoint:</a:t>
            </a:r>
            <a:endParaRPr/>
          </a:p>
        </p:txBody>
      </p:sp>
      <p:pic>
        <p:nvPicPr>
          <p:cNvPr id="602" name="Google Shape;602;p47"/>
          <p:cNvPicPr preferRelativeResize="0"/>
          <p:nvPr/>
        </p:nvPicPr>
        <p:blipFill>
          <a:blip r:embed="rId3">
            <a:alphaModFix/>
          </a:blip>
          <a:stretch>
            <a:fillRect/>
          </a:stretch>
        </p:blipFill>
        <p:spPr>
          <a:xfrm>
            <a:off x="1227663" y="1978275"/>
            <a:ext cx="7178579" cy="2911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a:t>
            </a:r>
            <a:endParaRPr/>
          </a:p>
        </p:txBody>
      </p:sp>
      <p:sp>
        <p:nvSpPr>
          <p:cNvPr id="608" name="Google Shape;608;p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Create a plot to see the training and validation accuracy across the whole training</a:t>
            </a:r>
            <a:endParaRPr/>
          </a:p>
          <a:p>
            <a:pPr marL="0" lvl="0" indent="0" algn="l" rtl="0">
              <a:spcBef>
                <a:spcPts val="1600"/>
              </a:spcBef>
              <a:spcAft>
                <a:spcPts val="1600"/>
              </a:spcAft>
              <a:buNone/>
            </a:pPr>
            <a:r>
              <a:rPr lang="en-GB"/>
              <a:t>- Save the final model, and leave it for later loading in the face detection part</a:t>
            </a:r>
            <a:endParaRPr/>
          </a:p>
        </p:txBody>
      </p:sp>
      <p:pic>
        <p:nvPicPr>
          <p:cNvPr id="609" name="Google Shape;609;p48"/>
          <p:cNvPicPr preferRelativeResize="0"/>
          <p:nvPr/>
        </p:nvPicPr>
        <p:blipFill>
          <a:blip r:embed="rId3">
            <a:alphaModFix/>
          </a:blip>
          <a:stretch>
            <a:fillRect/>
          </a:stretch>
        </p:blipFill>
        <p:spPr>
          <a:xfrm>
            <a:off x="1297500" y="2413400"/>
            <a:ext cx="7038898" cy="17889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50"/>
          <p:cNvPicPr preferRelativeResize="0"/>
          <p:nvPr/>
        </p:nvPicPr>
        <p:blipFill>
          <a:blip r:embed="rId3">
            <a:alphaModFix/>
          </a:blip>
          <a:stretch>
            <a:fillRect/>
          </a:stretch>
        </p:blipFill>
        <p:spPr>
          <a:xfrm>
            <a:off x="4179553" y="817475"/>
            <a:ext cx="4813401" cy="1573375"/>
          </a:xfrm>
          <a:prstGeom prst="rect">
            <a:avLst/>
          </a:prstGeom>
          <a:noFill/>
          <a:ln>
            <a:noFill/>
          </a:ln>
        </p:spPr>
      </p:pic>
      <p:sp>
        <p:nvSpPr>
          <p:cNvPr id="642" name="Google Shape;642;p50"/>
          <p:cNvSpPr txBox="1"/>
          <p:nvPr/>
        </p:nvSpPr>
        <p:spPr>
          <a:xfrm>
            <a:off x="3757850" y="346425"/>
            <a:ext cx="3245700" cy="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ic Sans MS"/>
                <a:ea typeface="Comic Sans MS"/>
                <a:cs typeface="Comic Sans MS"/>
                <a:sym typeface="Comic Sans MS"/>
              </a:rPr>
              <a:t>Load the models &amp; initialize camera</a:t>
            </a:r>
            <a:endParaRPr>
              <a:solidFill>
                <a:srgbClr val="FFFFFF"/>
              </a:solidFill>
              <a:latin typeface="Comic Sans MS"/>
              <a:ea typeface="Comic Sans MS"/>
              <a:cs typeface="Comic Sans MS"/>
              <a:sym typeface="Comic Sans MS"/>
            </a:endParaRPr>
          </a:p>
        </p:txBody>
      </p:sp>
      <p:pic>
        <p:nvPicPr>
          <p:cNvPr id="643" name="Google Shape;643;p50"/>
          <p:cNvPicPr preferRelativeResize="0"/>
          <p:nvPr/>
        </p:nvPicPr>
        <p:blipFill>
          <a:blip r:embed="rId4">
            <a:alphaModFix/>
          </a:blip>
          <a:stretch>
            <a:fillRect/>
          </a:stretch>
        </p:blipFill>
        <p:spPr>
          <a:xfrm>
            <a:off x="2507750" y="3431900"/>
            <a:ext cx="6069673" cy="898075"/>
          </a:xfrm>
          <a:prstGeom prst="rect">
            <a:avLst/>
          </a:prstGeom>
          <a:noFill/>
          <a:ln>
            <a:noFill/>
          </a:ln>
        </p:spPr>
      </p:pic>
      <p:sp>
        <p:nvSpPr>
          <p:cNvPr id="644" name="Google Shape;644;p50"/>
          <p:cNvSpPr txBox="1"/>
          <p:nvPr/>
        </p:nvSpPr>
        <p:spPr>
          <a:xfrm>
            <a:off x="730475" y="2921925"/>
            <a:ext cx="3751200" cy="4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ic Sans MS"/>
                <a:ea typeface="Comic Sans MS"/>
                <a:cs typeface="Comic Sans MS"/>
                <a:sym typeface="Comic Sans MS"/>
              </a:rPr>
              <a:t>Read each frame &amp; sett the frame size </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51"/>
          <p:cNvPicPr preferRelativeResize="0"/>
          <p:nvPr/>
        </p:nvPicPr>
        <p:blipFill>
          <a:blip r:embed="rId3">
            <a:alphaModFix/>
          </a:blip>
          <a:stretch>
            <a:fillRect/>
          </a:stretch>
        </p:blipFill>
        <p:spPr>
          <a:xfrm>
            <a:off x="2680925" y="827000"/>
            <a:ext cx="4956049" cy="1187875"/>
          </a:xfrm>
          <a:prstGeom prst="rect">
            <a:avLst/>
          </a:prstGeom>
          <a:noFill/>
          <a:ln>
            <a:noFill/>
          </a:ln>
        </p:spPr>
      </p:pic>
      <p:sp>
        <p:nvSpPr>
          <p:cNvPr id="650" name="Google Shape;650;p51"/>
          <p:cNvSpPr txBox="1"/>
          <p:nvPr/>
        </p:nvSpPr>
        <p:spPr>
          <a:xfrm>
            <a:off x="1709475" y="399125"/>
            <a:ext cx="32835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ic Sans MS"/>
                <a:ea typeface="Comic Sans MS"/>
                <a:cs typeface="Comic Sans MS"/>
                <a:sym typeface="Comic Sans MS"/>
              </a:rPr>
              <a:t>Pre-process the frame</a:t>
            </a:r>
            <a:endParaRPr>
              <a:solidFill>
                <a:srgbClr val="FFFFFF"/>
              </a:solidFill>
              <a:latin typeface="Comic Sans MS"/>
              <a:ea typeface="Comic Sans MS"/>
              <a:cs typeface="Comic Sans MS"/>
              <a:sym typeface="Comic Sans MS"/>
            </a:endParaRPr>
          </a:p>
        </p:txBody>
      </p:sp>
      <p:pic>
        <p:nvPicPr>
          <p:cNvPr id="651" name="Google Shape;651;p51"/>
          <p:cNvPicPr preferRelativeResize="0"/>
          <p:nvPr/>
        </p:nvPicPr>
        <p:blipFill>
          <a:blip r:embed="rId4">
            <a:alphaModFix/>
          </a:blip>
          <a:stretch>
            <a:fillRect/>
          </a:stretch>
        </p:blipFill>
        <p:spPr>
          <a:xfrm>
            <a:off x="1036175" y="2571750"/>
            <a:ext cx="3956799" cy="1886450"/>
          </a:xfrm>
          <a:prstGeom prst="rect">
            <a:avLst/>
          </a:prstGeom>
          <a:noFill/>
          <a:ln>
            <a:noFill/>
          </a:ln>
        </p:spPr>
      </p:pic>
      <p:sp>
        <p:nvSpPr>
          <p:cNvPr id="652" name="Google Shape;652;p51"/>
          <p:cNvSpPr txBox="1"/>
          <p:nvPr/>
        </p:nvSpPr>
        <p:spPr>
          <a:xfrm>
            <a:off x="240975" y="2164950"/>
            <a:ext cx="2063400" cy="4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ic Sans MS"/>
                <a:ea typeface="Comic Sans MS"/>
                <a:cs typeface="Comic Sans MS"/>
                <a:sym typeface="Comic Sans MS"/>
              </a:rPr>
              <a:t>Inner bounding box</a:t>
            </a:r>
            <a:endParaRPr>
              <a:solidFill>
                <a:srgbClr val="FFFFFF"/>
              </a:solidFill>
              <a:latin typeface="Comic Sans MS"/>
              <a:ea typeface="Comic Sans MS"/>
              <a:cs typeface="Comic Sans MS"/>
              <a:sym typeface="Comic Sans MS"/>
            </a:endParaRPr>
          </a:p>
        </p:txBody>
      </p:sp>
      <p:pic>
        <p:nvPicPr>
          <p:cNvPr id="653" name="Google Shape;653;p51"/>
          <p:cNvPicPr preferRelativeResize="0"/>
          <p:nvPr/>
        </p:nvPicPr>
        <p:blipFill>
          <a:blip r:embed="rId5">
            <a:alphaModFix/>
          </a:blip>
          <a:stretch>
            <a:fillRect/>
          </a:stretch>
        </p:blipFill>
        <p:spPr>
          <a:xfrm>
            <a:off x="2092713" y="4560275"/>
            <a:ext cx="4202976" cy="509850"/>
          </a:xfrm>
          <a:prstGeom prst="rect">
            <a:avLst/>
          </a:prstGeom>
          <a:noFill/>
          <a:ln>
            <a:noFill/>
          </a:ln>
        </p:spPr>
      </p:pic>
      <p:sp>
        <p:nvSpPr>
          <p:cNvPr id="654" name="Google Shape;654;p51"/>
          <p:cNvSpPr txBox="1"/>
          <p:nvPr/>
        </p:nvSpPr>
        <p:spPr>
          <a:xfrm>
            <a:off x="4077325" y="2066250"/>
            <a:ext cx="24090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FFFFFF"/>
                </a:solidFill>
                <a:latin typeface="Lato"/>
                <a:ea typeface="Lato"/>
                <a:cs typeface="Lato"/>
                <a:sym typeface="Lato"/>
              </a:rPr>
              <a:t>detection.shape==(1,1,200,7)</a:t>
            </a:r>
            <a:endParaRPr sz="1000">
              <a:solidFill>
                <a:srgbClr val="FFFFFF"/>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52"/>
          <p:cNvPicPr preferRelativeResize="0"/>
          <p:nvPr/>
        </p:nvPicPr>
        <p:blipFill>
          <a:blip r:embed="rId3">
            <a:alphaModFix/>
          </a:blip>
          <a:stretch>
            <a:fillRect/>
          </a:stretch>
        </p:blipFill>
        <p:spPr>
          <a:xfrm>
            <a:off x="1078651" y="1833838"/>
            <a:ext cx="5625350" cy="1475825"/>
          </a:xfrm>
          <a:prstGeom prst="rect">
            <a:avLst/>
          </a:prstGeom>
          <a:noFill/>
          <a:ln>
            <a:noFill/>
          </a:ln>
        </p:spPr>
      </p:pic>
      <p:pic>
        <p:nvPicPr>
          <p:cNvPr id="660" name="Google Shape;660;p52"/>
          <p:cNvPicPr preferRelativeResize="0"/>
          <p:nvPr/>
        </p:nvPicPr>
        <p:blipFill>
          <a:blip r:embed="rId4">
            <a:alphaModFix/>
          </a:blip>
          <a:stretch>
            <a:fillRect/>
          </a:stretch>
        </p:blipFill>
        <p:spPr>
          <a:xfrm>
            <a:off x="3746550" y="3634300"/>
            <a:ext cx="3283625" cy="285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53"/>
          <p:cNvPicPr preferRelativeResize="0"/>
          <p:nvPr/>
        </p:nvPicPr>
        <p:blipFill>
          <a:blip r:embed="rId3">
            <a:alphaModFix/>
          </a:blip>
          <a:stretch>
            <a:fillRect/>
          </a:stretch>
        </p:blipFill>
        <p:spPr>
          <a:xfrm>
            <a:off x="3027375" y="125725"/>
            <a:ext cx="5721202" cy="4332499"/>
          </a:xfrm>
          <a:prstGeom prst="rect">
            <a:avLst/>
          </a:prstGeom>
          <a:noFill/>
          <a:ln>
            <a:noFill/>
          </a:ln>
        </p:spPr>
      </p:pic>
      <p:sp>
        <p:nvSpPr>
          <p:cNvPr id="666" name="Google Shape;666;p53"/>
          <p:cNvSpPr txBox="1"/>
          <p:nvPr/>
        </p:nvSpPr>
        <p:spPr>
          <a:xfrm>
            <a:off x="692825" y="1596525"/>
            <a:ext cx="2153700" cy="2861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050">
                <a:solidFill>
                  <a:srgbClr val="FFFFFF"/>
                </a:solidFill>
                <a:latin typeface="Comic Sans MS"/>
                <a:ea typeface="Comic Sans MS"/>
                <a:cs typeface="Comic Sans MS"/>
                <a:sym typeface="Comic Sans MS"/>
              </a:rPr>
              <a:t>Display the label and bounding box colour</a:t>
            </a:r>
            <a:endParaRPr sz="1050">
              <a:solidFill>
                <a:srgbClr val="FFFFFF"/>
              </a:solidFill>
              <a:latin typeface="Comic Sans MS"/>
              <a:ea typeface="Comic Sans MS"/>
              <a:cs typeface="Comic Sans MS"/>
              <a:sym typeface="Comic Sans MS"/>
            </a:endParaRPr>
          </a:p>
          <a:p>
            <a:pPr marL="0" lvl="0" indent="0" algn="l" rtl="0">
              <a:spcBef>
                <a:spcPts val="0"/>
              </a:spcBef>
              <a:spcAft>
                <a:spcPts val="0"/>
              </a:spcAft>
              <a:buNone/>
            </a:pPr>
            <a:endParaRPr>
              <a:solidFill>
                <a:srgbClr val="FFFFFF"/>
              </a:solidFill>
              <a:latin typeface="Comic Sans MS"/>
              <a:ea typeface="Comic Sans MS"/>
              <a:cs typeface="Comic Sans MS"/>
              <a:sym typeface="Comic Sans MS"/>
            </a:endParaRPr>
          </a:p>
        </p:txBody>
      </p:sp>
      <p:pic>
        <p:nvPicPr>
          <p:cNvPr id="667" name="Google Shape;667;p53"/>
          <p:cNvPicPr preferRelativeResize="0"/>
          <p:nvPr/>
        </p:nvPicPr>
        <p:blipFill rotWithShape="1">
          <a:blip r:embed="rId4">
            <a:alphaModFix/>
          </a:blip>
          <a:srcRect b="47824"/>
          <a:stretch/>
        </p:blipFill>
        <p:spPr>
          <a:xfrm>
            <a:off x="1591550" y="4524250"/>
            <a:ext cx="5094326" cy="538025"/>
          </a:xfrm>
          <a:prstGeom prst="rect">
            <a:avLst/>
          </a:prstGeom>
          <a:noFill/>
          <a:ln>
            <a:noFill/>
          </a:ln>
        </p:spPr>
      </p:pic>
      <p:sp>
        <p:nvSpPr>
          <p:cNvPr id="668" name="Google Shape;668;p53"/>
          <p:cNvSpPr txBox="1"/>
          <p:nvPr/>
        </p:nvSpPr>
        <p:spPr>
          <a:xfrm>
            <a:off x="181025" y="3540050"/>
            <a:ext cx="2316900" cy="4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ic Sans MS"/>
                <a:ea typeface="Comic Sans MS"/>
                <a:cs typeface="Comic Sans MS"/>
                <a:sym typeface="Comic Sans MS"/>
              </a:rPr>
              <a:t>Right bottom corner bounding box and text display</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 focal length calibration</a:t>
            </a:r>
            <a:endParaRPr/>
          </a:p>
        </p:txBody>
      </p:sp>
      <p:pic>
        <p:nvPicPr>
          <p:cNvPr id="674" name="Google Shape;674;p54"/>
          <p:cNvPicPr preferRelativeResize="0"/>
          <p:nvPr/>
        </p:nvPicPr>
        <p:blipFill rotWithShape="1">
          <a:blip r:embed="rId3">
            <a:alphaModFix/>
          </a:blip>
          <a:srcRect b="61196"/>
          <a:stretch/>
        </p:blipFill>
        <p:spPr>
          <a:xfrm>
            <a:off x="832050" y="899875"/>
            <a:ext cx="5834701" cy="1564300"/>
          </a:xfrm>
          <a:prstGeom prst="rect">
            <a:avLst/>
          </a:prstGeom>
          <a:noFill/>
          <a:ln>
            <a:noFill/>
          </a:ln>
        </p:spPr>
      </p:pic>
      <p:pic>
        <p:nvPicPr>
          <p:cNvPr id="675" name="Google Shape;675;p54"/>
          <p:cNvPicPr preferRelativeResize="0"/>
          <p:nvPr/>
        </p:nvPicPr>
        <p:blipFill rotWithShape="1">
          <a:blip r:embed="rId3">
            <a:alphaModFix/>
          </a:blip>
          <a:srcRect t="36036"/>
          <a:stretch/>
        </p:blipFill>
        <p:spPr>
          <a:xfrm>
            <a:off x="3136000" y="2464175"/>
            <a:ext cx="5834701" cy="2578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 focal length calibration</a:t>
            </a:r>
            <a:endParaRPr/>
          </a:p>
        </p:txBody>
      </p:sp>
      <p:sp>
        <p:nvSpPr>
          <p:cNvPr id="681" name="Google Shape;681;p5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82" name="Google Shape;682;p55"/>
          <p:cNvPicPr preferRelativeResize="0"/>
          <p:nvPr/>
        </p:nvPicPr>
        <p:blipFill>
          <a:blip r:embed="rId3">
            <a:alphaModFix/>
          </a:blip>
          <a:stretch>
            <a:fillRect/>
          </a:stretch>
        </p:blipFill>
        <p:spPr>
          <a:xfrm>
            <a:off x="1159975" y="854501"/>
            <a:ext cx="6824026" cy="383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255" name="Google Shape;255;p19"/>
          <p:cNvGrpSpPr/>
          <p:nvPr/>
        </p:nvGrpSpPr>
        <p:grpSpPr>
          <a:xfrm>
            <a:off x="751502" y="1298250"/>
            <a:ext cx="2547000" cy="2547000"/>
            <a:chOff x="5123977" y="1258050"/>
            <a:chExt cx="2547000" cy="2547000"/>
          </a:xfrm>
        </p:grpSpPr>
        <p:sp>
          <p:nvSpPr>
            <p:cNvPr id="256" name="Google Shape;256;p19"/>
            <p:cNvSpPr/>
            <p:nvPr/>
          </p:nvSpPr>
          <p:spPr>
            <a:xfrm rot="2700000">
              <a:off x="6116614" y="1011412"/>
              <a:ext cx="561726" cy="3040276"/>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307BF3"/>
                  </a:solidFill>
                  <a:latin typeface="Roboto"/>
                  <a:ea typeface="Roboto"/>
                  <a:cs typeface="Roboto"/>
                  <a:sym typeface="Roboto"/>
                </a:rPr>
                <a:t>5</a:t>
              </a:r>
              <a:endParaRPr sz="1200" b="1">
                <a:solidFill>
                  <a:srgbClr val="307BF3"/>
                </a:solidFill>
                <a:latin typeface="Roboto"/>
                <a:ea typeface="Roboto"/>
                <a:cs typeface="Roboto"/>
                <a:sym typeface="Roboto"/>
              </a:endParaRPr>
            </a:p>
          </p:txBody>
        </p:sp>
        <p:sp>
          <p:nvSpPr>
            <p:cNvPr id="258" name="Google Shape;258;p19"/>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a:solidFill>
                    <a:schemeClr val="lt1"/>
                  </a:solidFill>
                  <a:latin typeface="Comic Sans MS"/>
                  <a:ea typeface="Comic Sans MS"/>
                  <a:cs typeface="Comic Sans MS"/>
                  <a:sym typeface="Comic Sans MS"/>
                </a:rPr>
                <a:t>Distance measurement</a:t>
              </a:r>
              <a:endParaRPr sz="1200" b="1">
                <a:solidFill>
                  <a:srgbClr val="FFFFFF"/>
                </a:solidFill>
                <a:latin typeface="Roboto"/>
                <a:ea typeface="Roboto"/>
                <a:cs typeface="Roboto"/>
                <a:sym typeface="Roboto"/>
              </a:endParaRPr>
            </a:p>
          </p:txBody>
        </p:sp>
      </p:grpSp>
      <p:grpSp>
        <p:nvGrpSpPr>
          <p:cNvPr id="259" name="Google Shape;259;p19"/>
          <p:cNvGrpSpPr/>
          <p:nvPr/>
        </p:nvGrpSpPr>
        <p:grpSpPr>
          <a:xfrm>
            <a:off x="3298511" y="1298250"/>
            <a:ext cx="2547000" cy="2547000"/>
            <a:chOff x="1293736" y="1258050"/>
            <a:chExt cx="2547000" cy="2547000"/>
          </a:xfrm>
        </p:grpSpPr>
        <p:sp>
          <p:nvSpPr>
            <p:cNvPr id="260" name="Google Shape;260;p19"/>
            <p:cNvSpPr/>
            <p:nvPr/>
          </p:nvSpPr>
          <p:spPr>
            <a:xfrm rot="2700000">
              <a:off x="2286374"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944A1"/>
                  </a:solidFill>
                  <a:latin typeface="Roboto"/>
                  <a:ea typeface="Roboto"/>
                  <a:cs typeface="Roboto"/>
                  <a:sym typeface="Roboto"/>
                </a:rPr>
                <a:t>6</a:t>
              </a:r>
              <a:endParaRPr sz="1200" b="1">
                <a:solidFill>
                  <a:srgbClr val="0944A1"/>
                </a:solidFill>
                <a:latin typeface="Roboto"/>
                <a:ea typeface="Roboto"/>
                <a:cs typeface="Roboto"/>
                <a:sym typeface="Roboto"/>
              </a:endParaRPr>
            </a:p>
          </p:txBody>
        </p:sp>
        <p:sp>
          <p:nvSpPr>
            <p:cNvPr id="262" name="Google Shape;262;p19"/>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900" b="1">
                  <a:solidFill>
                    <a:schemeClr val="lt1"/>
                  </a:solidFill>
                  <a:latin typeface="Comic Sans MS"/>
                  <a:ea typeface="Comic Sans MS"/>
                  <a:cs typeface="Comic Sans MS"/>
                  <a:sym typeface="Comic Sans MS"/>
                </a:rPr>
                <a:t>Code explanation</a:t>
              </a:r>
              <a:endParaRPr sz="1200" b="1">
                <a:solidFill>
                  <a:srgbClr val="FFFFFF"/>
                </a:solidFill>
                <a:latin typeface="Roboto"/>
                <a:ea typeface="Roboto"/>
                <a:cs typeface="Roboto"/>
                <a:sym typeface="Roboto"/>
              </a:endParaRPr>
            </a:p>
          </p:txBody>
        </p:sp>
      </p:grpSp>
      <p:grpSp>
        <p:nvGrpSpPr>
          <p:cNvPr id="263" name="Google Shape;263;p19"/>
          <p:cNvGrpSpPr/>
          <p:nvPr/>
        </p:nvGrpSpPr>
        <p:grpSpPr>
          <a:xfrm>
            <a:off x="5927433" y="1298250"/>
            <a:ext cx="2547000" cy="2547000"/>
            <a:chOff x="3203958" y="1258050"/>
            <a:chExt cx="2547000" cy="2547000"/>
          </a:xfrm>
        </p:grpSpPr>
        <p:sp>
          <p:nvSpPr>
            <p:cNvPr id="264" name="Google Shape;264;p19"/>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0D5DDF"/>
                  </a:solidFill>
                  <a:latin typeface="Roboto"/>
                  <a:ea typeface="Roboto"/>
                  <a:cs typeface="Roboto"/>
                  <a:sym typeface="Roboto"/>
                </a:rPr>
                <a:t>7</a:t>
              </a:r>
              <a:endParaRPr sz="1200" b="1">
                <a:solidFill>
                  <a:srgbClr val="0D5DDF"/>
                </a:solidFill>
                <a:latin typeface="Roboto"/>
                <a:ea typeface="Roboto"/>
                <a:cs typeface="Roboto"/>
                <a:sym typeface="Roboto"/>
              </a:endParaRPr>
            </a:p>
          </p:txBody>
        </p:sp>
        <p:sp>
          <p:nvSpPr>
            <p:cNvPr id="266" name="Google Shape;266;p19"/>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chemeClr val="lt1"/>
                  </a:solidFill>
                  <a:latin typeface="Comic Sans MS"/>
                  <a:ea typeface="Comic Sans MS"/>
                  <a:cs typeface="Comic Sans MS"/>
                  <a:sym typeface="Comic Sans MS"/>
                </a:rPr>
                <a:t>Conclusion &amp; Further improvement</a:t>
              </a:r>
              <a:endParaRPr sz="500" b="1">
                <a:solidFill>
                  <a:srgbClr val="FFFFFF"/>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 focal length calibration</a:t>
            </a:r>
            <a:endParaRPr/>
          </a:p>
        </p:txBody>
      </p:sp>
      <p:pic>
        <p:nvPicPr>
          <p:cNvPr id="688" name="Google Shape;688;p56"/>
          <p:cNvPicPr preferRelativeResize="0"/>
          <p:nvPr/>
        </p:nvPicPr>
        <p:blipFill>
          <a:blip r:embed="rId3">
            <a:alphaModFix/>
          </a:blip>
          <a:stretch>
            <a:fillRect/>
          </a:stretch>
        </p:blipFill>
        <p:spPr>
          <a:xfrm>
            <a:off x="546975" y="1656147"/>
            <a:ext cx="8383151" cy="2370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 social distance measurement</a:t>
            </a:r>
            <a:endParaRPr/>
          </a:p>
        </p:txBody>
      </p:sp>
      <p:sp>
        <p:nvSpPr>
          <p:cNvPr id="694" name="Google Shape;694;p5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95" name="Google Shape;695;p57"/>
          <p:cNvPicPr preferRelativeResize="0"/>
          <p:nvPr/>
        </p:nvPicPr>
        <p:blipFill>
          <a:blip r:embed="rId3">
            <a:alphaModFix/>
          </a:blip>
          <a:stretch>
            <a:fillRect/>
          </a:stretch>
        </p:blipFill>
        <p:spPr>
          <a:xfrm>
            <a:off x="223900" y="1488525"/>
            <a:ext cx="8696193" cy="3069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 social distance measurement</a:t>
            </a:r>
            <a:endParaRPr/>
          </a:p>
        </p:txBody>
      </p:sp>
      <p:sp>
        <p:nvSpPr>
          <p:cNvPr id="701" name="Google Shape;701;p5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02" name="Google Shape;702;p58"/>
          <p:cNvPicPr preferRelativeResize="0"/>
          <p:nvPr/>
        </p:nvPicPr>
        <p:blipFill>
          <a:blip r:embed="rId3">
            <a:alphaModFix/>
          </a:blip>
          <a:stretch>
            <a:fillRect/>
          </a:stretch>
        </p:blipFill>
        <p:spPr>
          <a:xfrm>
            <a:off x="549425" y="2081600"/>
            <a:ext cx="8045151" cy="1883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 social distance measurement</a:t>
            </a:r>
            <a:endParaRPr/>
          </a:p>
        </p:txBody>
      </p:sp>
      <p:sp>
        <p:nvSpPr>
          <p:cNvPr id="708" name="Google Shape;708;p5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09" name="Google Shape;709;p59"/>
          <p:cNvPicPr preferRelativeResize="0"/>
          <p:nvPr/>
        </p:nvPicPr>
        <p:blipFill rotWithShape="1">
          <a:blip r:embed="rId3">
            <a:alphaModFix/>
          </a:blip>
          <a:srcRect b="39290"/>
          <a:stretch/>
        </p:blipFill>
        <p:spPr>
          <a:xfrm>
            <a:off x="854550" y="1567550"/>
            <a:ext cx="6852524" cy="1767325"/>
          </a:xfrm>
          <a:prstGeom prst="rect">
            <a:avLst/>
          </a:prstGeom>
          <a:noFill/>
          <a:ln>
            <a:noFill/>
          </a:ln>
        </p:spPr>
      </p:pic>
      <p:pic>
        <p:nvPicPr>
          <p:cNvPr id="710" name="Google Shape;710;p59"/>
          <p:cNvPicPr preferRelativeResize="0"/>
          <p:nvPr/>
        </p:nvPicPr>
        <p:blipFill rotWithShape="1">
          <a:blip r:embed="rId3">
            <a:alphaModFix/>
          </a:blip>
          <a:srcRect t="92329"/>
          <a:stretch/>
        </p:blipFill>
        <p:spPr>
          <a:xfrm>
            <a:off x="854550" y="3594565"/>
            <a:ext cx="6852524" cy="2233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 social distance measurement</a:t>
            </a:r>
            <a:endParaRPr/>
          </a:p>
        </p:txBody>
      </p:sp>
      <p:sp>
        <p:nvSpPr>
          <p:cNvPr id="716" name="Google Shape;716;p6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17" name="Google Shape;717;p60"/>
          <p:cNvPicPr preferRelativeResize="0"/>
          <p:nvPr/>
        </p:nvPicPr>
        <p:blipFill>
          <a:blip r:embed="rId3">
            <a:alphaModFix/>
          </a:blip>
          <a:stretch>
            <a:fillRect/>
          </a:stretch>
        </p:blipFill>
        <p:spPr>
          <a:xfrm>
            <a:off x="1378350" y="1567549"/>
            <a:ext cx="6877198" cy="3097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 social distance measurement</a:t>
            </a:r>
            <a:endParaRPr/>
          </a:p>
        </p:txBody>
      </p:sp>
      <p:sp>
        <p:nvSpPr>
          <p:cNvPr id="723" name="Google Shape;723;p6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24" name="Google Shape;724;p61"/>
          <p:cNvPicPr preferRelativeResize="0"/>
          <p:nvPr/>
        </p:nvPicPr>
        <p:blipFill>
          <a:blip r:embed="rId3">
            <a:alphaModFix/>
          </a:blip>
          <a:stretch>
            <a:fillRect/>
          </a:stretch>
        </p:blipFill>
        <p:spPr>
          <a:xfrm>
            <a:off x="726125" y="1424374"/>
            <a:ext cx="7691751" cy="1982200"/>
          </a:xfrm>
          <a:prstGeom prst="rect">
            <a:avLst/>
          </a:prstGeom>
          <a:noFill/>
          <a:ln>
            <a:noFill/>
          </a:ln>
        </p:spPr>
      </p:pic>
      <p:pic>
        <p:nvPicPr>
          <p:cNvPr id="725" name="Google Shape;725;p61"/>
          <p:cNvPicPr preferRelativeResize="0"/>
          <p:nvPr/>
        </p:nvPicPr>
        <p:blipFill>
          <a:blip r:embed="rId4">
            <a:alphaModFix/>
          </a:blip>
          <a:stretch>
            <a:fillRect/>
          </a:stretch>
        </p:blipFill>
        <p:spPr>
          <a:xfrm>
            <a:off x="815442" y="3406575"/>
            <a:ext cx="7513107" cy="1402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Codes walk-thru</a:t>
            </a:r>
            <a:endParaRPr/>
          </a:p>
        </p:txBody>
      </p:sp>
      <p:sp>
        <p:nvSpPr>
          <p:cNvPr id="731" name="Google Shape;731;p6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32" name="Google Shape;732;p62"/>
          <p:cNvPicPr preferRelativeResize="0"/>
          <p:nvPr/>
        </p:nvPicPr>
        <p:blipFill>
          <a:blip r:embed="rId3">
            <a:alphaModFix/>
          </a:blip>
          <a:stretch>
            <a:fillRect/>
          </a:stretch>
        </p:blipFill>
        <p:spPr>
          <a:xfrm>
            <a:off x="298575" y="1978819"/>
            <a:ext cx="8269124" cy="258618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63"/>
          <p:cNvPicPr preferRelativeResize="0"/>
          <p:nvPr/>
        </p:nvPicPr>
        <p:blipFill>
          <a:blip r:embed="rId3">
            <a:alphaModFix/>
          </a:blip>
          <a:stretch>
            <a:fillRect/>
          </a:stretch>
        </p:blipFill>
        <p:spPr>
          <a:xfrm>
            <a:off x="1189844" y="867800"/>
            <a:ext cx="5293705" cy="2419350"/>
          </a:xfrm>
          <a:prstGeom prst="rect">
            <a:avLst/>
          </a:prstGeom>
          <a:noFill/>
          <a:ln>
            <a:noFill/>
          </a:ln>
        </p:spPr>
      </p:pic>
      <p:sp>
        <p:nvSpPr>
          <p:cNvPr id="738" name="Google Shape;738;p63"/>
          <p:cNvSpPr txBox="1"/>
          <p:nvPr/>
        </p:nvSpPr>
        <p:spPr>
          <a:xfrm>
            <a:off x="1189850" y="436775"/>
            <a:ext cx="2756100" cy="7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Comic Sans MS"/>
                <a:ea typeface="Comic Sans MS"/>
                <a:cs typeface="Comic Sans MS"/>
                <a:sym typeface="Comic Sans MS"/>
              </a:rPr>
              <a:t>Break the loop</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64"/>
          <p:cNvSpPr txBox="1">
            <a:spLocks noGrp="1"/>
          </p:cNvSpPr>
          <p:nvPr>
            <p:ph type="title" idx="2"/>
          </p:nvPr>
        </p:nvSpPr>
        <p:spPr>
          <a:xfrm>
            <a:off x="1297500" y="393750"/>
            <a:ext cx="3274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Comic Sans MS"/>
                <a:ea typeface="Comic Sans MS"/>
                <a:cs typeface="Comic Sans MS"/>
                <a:sym typeface="Comic Sans MS"/>
              </a:rPr>
              <a:t>Challenges</a:t>
            </a:r>
            <a:endParaRPr sz="2400">
              <a:latin typeface="Comic Sans MS"/>
              <a:ea typeface="Comic Sans MS"/>
              <a:cs typeface="Comic Sans MS"/>
              <a:sym typeface="Comic Sans MS"/>
            </a:endParaRPr>
          </a:p>
        </p:txBody>
      </p:sp>
      <p:sp>
        <p:nvSpPr>
          <p:cNvPr id="744" name="Google Shape;744;p64"/>
          <p:cNvSpPr txBox="1">
            <a:spLocks noGrp="1"/>
          </p:cNvSpPr>
          <p:nvPr>
            <p:ph type="title" idx="2"/>
          </p:nvPr>
        </p:nvSpPr>
        <p:spPr>
          <a:xfrm>
            <a:off x="4572000" y="393750"/>
            <a:ext cx="45720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latin typeface="Comic Sans MS"/>
                <a:ea typeface="Comic Sans MS"/>
                <a:cs typeface="Comic Sans MS"/>
                <a:sym typeface="Comic Sans MS"/>
              </a:rPr>
              <a:t>Further improvement</a:t>
            </a:r>
            <a:endParaRPr sz="2400">
              <a:solidFill>
                <a:srgbClr val="000000"/>
              </a:solidFill>
              <a:latin typeface="Comic Sans MS"/>
              <a:ea typeface="Comic Sans MS"/>
              <a:cs typeface="Comic Sans MS"/>
              <a:sym typeface="Comic Sans MS"/>
            </a:endParaRPr>
          </a:p>
          <a:p>
            <a:pPr marL="0" lvl="0" indent="0" algn="l" rtl="0">
              <a:spcBef>
                <a:spcPts val="0"/>
              </a:spcBef>
              <a:spcAft>
                <a:spcPts val="0"/>
              </a:spcAft>
              <a:buNone/>
            </a:pPr>
            <a:endParaRPr sz="2400">
              <a:latin typeface="Comic Sans MS"/>
              <a:ea typeface="Comic Sans MS"/>
              <a:cs typeface="Comic Sans MS"/>
              <a:sym typeface="Comic Sans MS"/>
            </a:endParaRPr>
          </a:p>
        </p:txBody>
      </p:sp>
      <p:sp>
        <p:nvSpPr>
          <p:cNvPr id="745" name="Google Shape;745;p64"/>
          <p:cNvSpPr txBox="1"/>
          <p:nvPr/>
        </p:nvSpPr>
        <p:spPr>
          <a:xfrm>
            <a:off x="1014300" y="1307850"/>
            <a:ext cx="3165900" cy="3519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Comic Sans MS"/>
              <a:buChar char="-"/>
            </a:pPr>
            <a:r>
              <a:rPr lang="en-GB">
                <a:solidFill>
                  <a:schemeClr val="lt1"/>
                </a:solidFill>
                <a:latin typeface="Comic Sans MS"/>
                <a:ea typeface="Comic Sans MS"/>
                <a:cs typeface="Comic Sans MS"/>
                <a:sym typeface="Comic Sans MS"/>
              </a:rPr>
              <a:t>Difficult to detect faces that are faraway</a:t>
            </a:r>
            <a:endParaRPr>
              <a:solidFill>
                <a:schemeClr val="lt1"/>
              </a:solidFill>
              <a:latin typeface="Comic Sans MS"/>
              <a:ea typeface="Comic Sans MS"/>
              <a:cs typeface="Comic Sans MS"/>
              <a:sym typeface="Comic Sans MS"/>
            </a:endParaRPr>
          </a:p>
          <a:p>
            <a:pPr marL="45720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en-GB">
                <a:solidFill>
                  <a:schemeClr val="lt1"/>
                </a:solidFill>
                <a:latin typeface="Comic Sans MS"/>
                <a:ea typeface="Comic Sans MS"/>
                <a:cs typeface="Comic Sans MS"/>
                <a:sym typeface="Comic Sans MS"/>
              </a:rPr>
              <a:t>The mask classification model cannot distinguish between masks and other objects that cover the mouth</a:t>
            </a:r>
            <a:endParaRPr>
              <a:solidFill>
                <a:schemeClr val="lt1"/>
              </a:solidFill>
              <a:latin typeface="Comic Sans MS"/>
              <a:ea typeface="Comic Sans MS"/>
              <a:cs typeface="Comic Sans MS"/>
              <a:sym typeface="Comic Sans MS"/>
            </a:endParaRPr>
          </a:p>
          <a:p>
            <a:pPr marL="0" lvl="0" indent="0" algn="l" rtl="0">
              <a:spcBef>
                <a:spcPts val="0"/>
              </a:spcBef>
              <a:spcAft>
                <a:spcPts val="0"/>
              </a:spcAft>
              <a:buNone/>
            </a:pPr>
            <a:endParaRPr>
              <a:solidFill>
                <a:schemeClr val="lt1"/>
              </a:solidFill>
              <a:latin typeface="Comic Sans MS"/>
              <a:ea typeface="Comic Sans MS"/>
              <a:cs typeface="Comic Sans MS"/>
              <a:sym typeface="Comic Sans MS"/>
            </a:endParaRPr>
          </a:p>
          <a:p>
            <a:pPr marL="457200" lvl="0" indent="-317500" algn="l" rtl="0">
              <a:spcBef>
                <a:spcPts val="0"/>
              </a:spcBef>
              <a:spcAft>
                <a:spcPts val="0"/>
              </a:spcAft>
              <a:buClr>
                <a:schemeClr val="lt1"/>
              </a:buClr>
              <a:buSzPts val="1400"/>
              <a:buFont typeface="Comic Sans MS"/>
              <a:buChar char="-"/>
            </a:pPr>
            <a:r>
              <a:rPr lang="en-GB">
                <a:solidFill>
                  <a:schemeClr val="lt1"/>
                </a:solidFill>
                <a:latin typeface="Comic Sans MS"/>
                <a:ea typeface="Comic Sans MS"/>
                <a:cs typeface="Comic Sans MS"/>
                <a:sym typeface="Comic Sans MS"/>
              </a:rPr>
              <a:t>Cannot detect violation of social distancing if people are not facing the camera</a:t>
            </a:r>
            <a:endParaRPr>
              <a:solidFill>
                <a:schemeClr val="lt1"/>
              </a:solidFill>
              <a:latin typeface="Comic Sans MS"/>
              <a:ea typeface="Comic Sans MS"/>
              <a:cs typeface="Comic Sans MS"/>
              <a:sym typeface="Comic Sans MS"/>
            </a:endParaRPr>
          </a:p>
        </p:txBody>
      </p:sp>
      <p:sp>
        <p:nvSpPr>
          <p:cNvPr id="746" name="Google Shape;746;p64"/>
          <p:cNvSpPr txBox="1"/>
          <p:nvPr/>
        </p:nvSpPr>
        <p:spPr>
          <a:xfrm>
            <a:off x="4926175" y="1202375"/>
            <a:ext cx="3380100" cy="3790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omic Sans MS"/>
              <a:buChar char="-"/>
            </a:pPr>
            <a:r>
              <a:rPr lang="en-GB">
                <a:latin typeface="Comic Sans MS"/>
                <a:ea typeface="Comic Sans MS"/>
                <a:cs typeface="Comic Sans MS"/>
                <a:sym typeface="Comic Sans MS"/>
              </a:rPr>
              <a:t>Train the mask classification models with photos showing people covering their mouths with other objects </a:t>
            </a: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Char char="-"/>
            </a:pPr>
            <a:r>
              <a:rPr lang="en-GB">
                <a:latin typeface="Comic Sans MS"/>
                <a:ea typeface="Comic Sans MS"/>
                <a:cs typeface="Comic Sans MS"/>
                <a:sym typeface="Comic Sans MS"/>
              </a:rPr>
              <a:t>Train our own face detection model</a:t>
            </a:r>
            <a:endParaRPr>
              <a:latin typeface="Comic Sans MS"/>
              <a:ea typeface="Comic Sans MS"/>
              <a:cs typeface="Comic Sans MS"/>
              <a:sym typeface="Comic Sans MS"/>
            </a:endParaRPr>
          </a:p>
          <a:p>
            <a:pPr marL="457200" lvl="0" indent="0" algn="l" rtl="0">
              <a:spcBef>
                <a:spcPts val="0"/>
              </a:spcBef>
              <a:spcAft>
                <a:spcPts val="0"/>
              </a:spcAft>
              <a:buNone/>
            </a:pPr>
            <a:r>
              <a:rPr lang="en-GB">
                <a:latin typeface="Comic Sans MS"/>
                <a:ea typeface="Comic Sans MS"/>
                <a:cs typeface="Comic Sans MS"/>
                <a:sym typeface="Comic Sans MS"/>
              </a:rPr>
              <a:t> </a:t>
            </a:r>
            <a:endParaRPr>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Char char="-"/>
            </a:pPr>
            <a:r>
              <a:rPr lang="en-GB">
                <a:latin typeface="Comic Sans MS"/>
                <a:ea typeface="Comic Sans MS"/>
                <a:cs typeface="Comic Sans MS"/>
                <a:sym typeface="Comic Sans MS"/>
              </a:rPr>
              <a:t>Connect the app to an external camera</a:t>
            </a:r>
            <a:endParaRPr>
              <a:latin typeface="Comic Sans MS"/>
              <a:ea typeface="Comic Sans MS"/>
              <a:cs typeface="Comic Sans MS"/>
              <a:sym typeface="Comic Sans MS"/>
            </a:endParaRPr>
          </a:p>
          <a:p>
            <a:pPr marL="457200" lvl="0" indent="0" algn="l" rtl="0">
              <a:spcBef>
                <a:spcPts val="0"/>
              </a:spcBef>
              <a:spcAft>
                <a:spcPts val="0"/>
              </a:spcAft>
              <a:buNone/>
            </a:pPr>
            <a:endParaRPr>
              <a:latin typeface="Comic Sans MS"/>
              <a:ea typeface="Comic Sans MS"/>
              <a:cs typeface="Comic Sans MS"/>
              <a:sym typeface="Comic Sans MS"/>
            </a:endParaRPr>
          </a:p>
          <a:p>
            <a:pPr marL="457200" lvl="0" indent="-317500" algn="l" rtl="0">
              <a:spcBef>
                <a:spcPts val="0"/>
              </a:spcBef>
              <a:spcAft>
                <a:spcPts val="0"/>
              </a:spcAft>
              <a:buSzPts val="1400"/>
              <a:buFont typeface="Comic Sans MS"/>
              <a:buChar char="-"/>
            </a:pPr>
            <a:r>
              <a:rPr lang="en-GB">
                <a:latin typeface="Comic Sans MS"/>
                <a:ea typeface="Comic Sans MS"/>
                <a:cs typeface="Comic Sans MS"/>
                <a:sym typeface="Comic Sans MS"/>
              </a:rPr>
              <a:t>Detect the whole body rather than only the face and use its bounding box to calculate the distance in between</a:t>
            </a:r>
            <a:endParaRPr>
              <a:latin typeface="Comic Sans MS"/>
              <a:ea typeface="Comic Sans MS"/>
              <a:cs typeface="Comic Sans MS"/>
              <a:sym typeface="Comic Sans MS"/>
            </a:endParaRPr>
          </a:p>
          <a:p>
            <a:pPr marL="457200" lvl="0" indent="0" algn="l" rtl="0">
              <a:spcBef>
                <a:spcPts val="0"/>
              </a:spcBef>
              <a:spcAft>
                <a:spcPts val="0"/>
              </a:spcAft>
              <a:buNone/>
            </a:pPr>
            <a:r>
              <a:rPr lang="en-GB">
                <a:latin typeface="Comic Sans MS"/>
                <a:ea typeface="Comic Sans MS"/>
                <a:cs typeface="Comic Sans MS"/>
                <a:sym typeface="Comic Sans MS"/>
              </a:rPr>
              <a:t>(e.g.yolov3)</a:t>
            </a:r>
            <a:endParaRPr>
              <a:latin typeface="Comic Sans MS"/>
              <a:ea typeface="Comic Sans MS"/>
              <a:cs typeface="Comic Sans MS"/>
              <a:sym typeface="Comic Sans M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67"/>
          <p:cNvSpPr txBox="1">
            <a:spLocks noGrp="1"/>
          </p:cNvSpPr>
          <p:nvPr>
            <p:ph type="title"/>
          </p:nvPr>
        </p:nvSpPr>
        <p:spPr>
          <a:xfrm>
            <a:off x="3858725" y="2512300"/>
            <a:ext cx="3245100" cy="7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i="1"/>
              <a:t>“Masks should be used as part of a comprehensive strategy of measures to suppress transmission and save lives”</a:t>
            </a:r>
            <a:endParaRPr sz="1800" i="1"/>
          </a:p>
          <a:p>
            <a:pPr marL="0" lvl="0" indent="0" algn="l" rtl="0">
              <a:spcBef>
                <a:spcPts val="1600"/>
              </a:spcBef>
              <a:spcAft>
                <a:spcPts val="0"/>
              </a:spcAft>
              <a:buNone/>
            </a:pPr>
            <a:r>
              <a:rPr lang="en-GB" sz="1800"/>
              <a:t>World Health Organization (WHO)</a:t>
            </a:r>
            <a:endParaRPr sz="1800"/>
          </a:p>
          <a:p>
            <a:pPr marL="0" lvl="0" indent="0" algn="l" rtl="0">
              <a:spcBef>
                <a:spcPts val="1600"/>
              </a:spcBef>
              <a:spcAft>
                <a:spcPts val="1600"/>
              </a:spcAft>
              <a:buNone/>
            </a:pPr>
            <a:endParaRPr/>
          </a:p>
        </p:txBody>
      </p:sp>
      <p:sp>
        <p:nvSpPr>
          <p:cNvPr id="272" name="Google Shape;27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Question</a:t>
            </a:r>
            <a:endParaRPr/>
          </a:p>
        </p:txBody>
      </p:sp>
      <p:pic>
        <p:nvPicPr>
          <p:cNvPr id="273" name="Google Shape;273;p20"/>
          <p:cNvPicPr preferRelativeResize="0"/>
          <p:nvPr/>
        </p:nvPicPr>
        <p:blipFill>
          <a:blip r:embed="rId3">
            <a:alphaModFix/>
          </a:blip>
          <a:stretch>
            <a:fillRect/>
          </a:stretch>
        </p:blipFill>
        <p:spPr>
          <a:xfrm>
            <a:off x="4697975" y="3400125"/>
            <a:ext cx="3531624" cy="1078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0" lvl="0" indent="0" algn="l" rtl="0">
              <a:spcBef>
                <a:spcPts val="1600"/>
              </a:spcBef>
              <a:spcAft>
                <a:spcPts val="1600"/>
              </a:spcAft>
              <a:buNone/>
            </a:pPr>
            <a:endParaRPr/>
          </a:p>
        </p:txBody>
      </p:sp>
      <p:sp>
        <p:nvSpPr>
          <p:cNvPr id="279" name="Google Shape;27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Question</a:t>
            </a:r>
            <a:endParaRPr/>
          </a:p>
        </p:txBody>
      </p:sp>
      <p:pic>
        <p:nvPicPr>
          <p:cNvPr id="280" name="Google Shape;280;p21"/>
          <p:cNvPicPr preferRelativeResize="0"/>
          <p:nvPr/>
        </p:nvPicPr>
        <p:blipFill>
          <a:blip r:embed="rId3">
            <a:alphaModFix/>
          </a:blip>
          <a:stretch>
            <a:fillRect/>
          </a:stretch>
        </p:blipFill>
        <p:spPr>
          <a:xfrm>
            <a:off x="1783000" y="1454338"/>
            <a:ext cx="5578000" cy="313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Business Question</a:t>
            </a:r>
            <a:endParaRPr/>
          </a:p>
        </p:txBody>
      </p:sp>
      <p:sp>
        <p:nvSpPr>
          <p:cNvPr id="286" name="Google Shape;286;p22"/>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Using AI technology to detect possible violation of mask wearing and social distancing rules so as to help prevent the spread of COVID-19. </a:t>
            </a:r>
            <a:endParaRPr/>
          </a:p>
          <a:p>
            <a:pPr marL="0" lvl="0" indent="0" algn="l" rtl="0">
              <a:spcBef>
                <a:spcPts val="1600"/>
              </a:spcBef>
              <a:spcAft>
                <a:spcPts val="1600"/>
              </a:spcAft>
              <a:buNone/>
            </a:pPr>
            <a:endParaRPr/>
          </a:p>
        </p:txBody>
      </p:sp>
      <p:pic>
        <p:nvPicPr>
          <p:cNvPr id="287" name="Google Shape;287;p22"/>
          <p:cNvPicPr preferRelativeResize="0"/>
          <p:nvPr/>
        </p:nvPicPr>
        <p:blipFill>
          <a:blip r:embed="rId3">
            <a:alphaModFix/>
          </a:blip>
          <a:stretch>
            <a:fillRect/>
          </a:stretch>
        </p:blipFill>
        <p:spPr>
          <a:xfrm>
            <a:off x="5653875" y="1612650"/>
            <a:ext cx="3490131" cy="3530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it works</a:t>
            </a:r>
            <a:endParaRPr/>
          </a:p>
        </p:txBody>
      </p:sp>
      <p:grpSp>
        <p:nvGrpSpPr>
          <p:cNvPr id="293" name="Google Shape;293;p23"/>
          <p:cNvGrpSpPr/>
          <p:nvPr/>
        </p:nvGrpSpPr>
        <p:grpSpPr>
          <a:xfrm>
            <a:off x="3650924" y="2099577"/>
            <a:ext cx="1944600" cy="1089773"/>
            <a:chOff x="3071457" y="2013875"/>
            <a:chExt cx="1944600" cy="1569600"/>
          </a:xfrm>
        </p:grpSpPr>
        <p:sp>
          <p:nvSpPr>
            <p:cNvPr id="294" name="Google Shape;294;p23"/>
            <p:cNvSpPr/>
            <p:nvPr/>
          </p:nvSpPr>
          <p:spPr>
            <a:xfrm rot="10800000" flipH="1">
              <a:off x="3071457" y="2013875"/>
              <a:ext cx="19446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txBox="1"/>
            <p:nvPr/>
          </p:nvSpPr>
          <p:spPr>
            <a:xfrm>
              <a:off x="3317907" y="2693944"/>
              <a:ext cx="1451700" cy="7323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000" b="1">
                  <a:solidFill>
                    <a:srgbClr val="FFFFFF"/>
                  </a:solidFill>
                  <a:latin typeface="Comic Sans MS"/>
                  <a:ea typeface="Comic Sans MS"/>
                  <a:cs typeface="Comic Sans MS"/>
                  <a:sym typeface="Comic Sans MS"/>
                </a:rPr>
                <a:t>Social Distance Detection</a:t>
              </a:r>
              <a:endParaRPr sz="2000" b="1">
                <a:solidFill>
                  <a:srgbClr val="FFFFFF"/>
                </a:solidFill>
                <a:latin typeface="Comic Sans MS"/>
                <a:ea typeface="Comic Sans MS"/>
                <a:cs typeface="Comic Sans MS"/>
                <a:sym typeface="Comic Sans MS"/>
              </a:endParaRPr>
            </a:p>
            <a:p>
              <a:pPr marL="0" lvl="0" indent="0" algn="l" rtl="0">
                <a:spcBef>
                  <a:spcPts val="1600"/>
                </a:spcBef>
                <a:spcAft>
                  <a:spcPts val="0"/>
                </a:spcAft>
                <a:buNone/>
              </a:pPr>
              <a:endParaRPr sz="1100" b="1">
                <a:solidFill>
                  <a:srgbClr val="FFFFFF"/>
                </a:solidFill>
                <a:latin typeface="Roboto"/>
                <a:ea typeface="Roboto"/>
                <a:cs typeface="Roboto"/>
                <a:sym typeface="Roboto"/>
              </a:endParaRPr>
            </a:p>
          </p:txBody>
        </p:sp>
      </p:grpSp>
      <p:grpSp>
        <p:nvGrpSpPr>
          <p:cNvPr id="296" name="Google Shape;296;p23"/>
          <p:cNvGrpSpPr/>
          <p:nvPr/>
        </p:nvGrpSpPr>
        <p:grpSpPr>
          <a:xfrm>
            <a:off x="3650925" y="875117"/>
            <a:ext cx="1944600" cy="1107510"/>
            <a:chOff x="1126863" y="2013875"/>
            <a:chExt cx="1944600" cy="1569600"/>
          </a:xfrm>
        </p:grpSpPr>
        <p:sp>
          <p:nvSpPr>
            <p:cNvPr id="297" name="Google Shape;297;p23"/>
            <p:cNvSpPr/>
            <p:nvPr/>
          </p:nvSpPr>
          <p:spPr>
            <a:xfrm>
              <a:off x="1126863" y="2013875"/>
              <a:ext cx="19446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txBox="1"/>
            <p:nvPr/>
          </p:nvSpPr>
          <p:spPr>
            <a:xfrm>
              <a:off x="1351638" y="2256362"/>
              <a:ext cx="1451700" cy="10599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100" b="1">
                  <a:solidFill>
                    <a:srgbClr val="FFFFFF"/>
                  </a:solidFill>
                  <a:latin typeface="Comic Sans MS"/>
                  <a:ea typeface="Comic Sans MS"/>
                  <a:cs typeface="Comic Sans MS"/>
                  <a:sym typeface="Comic Sans MS"/>
                </a:rPr>
                <a:t>Face Detection</a:t>
              </a:r>
              <a:endParaRPr sz="2100">
                <a:solidFill>
                  <a:srgbClr val="FFFFFF"/>
                </a:solidFill>
                <a:latin typeface="Comic Sans MS"/>
                <a:ea typeface="Comic Sans MS"/>
                <a:cs typeface="Comic Sans MS"/>
                <a:sym typeface="Comic Sans MS"/>
              </a:endParaRPr>
            </a:p>
          </p:txBody>
        </p:sp>
      </p:grpSp>
      <p:grpSp>
        <p:nvGrpSpPr>
          <p:cNvPr id="299" name="Google Shape;299;p23"/>
          <p:cNvGrpSpPr/>
          <p:nvPr/>
        </p:nvGrpSpPr>
        <p:grpSpPr>
          <a:xfrm>
            <a:off x="5735745" y="2000485"/>
            <a:ext cx="2746398" cy="1371203"/>
            <a:chOff x="5015938" y="2013875"/>
            <a:chExt cx="3001200" cy="1569600"/>
          </a:xfrm>
        </p:grpSpPr>
        <p:sp>
          <p:nvSpPr>
            <p:cNvPr id="300" name="Google Shape;300;p23"/>
            <p:cNvSpPr/>
            <p:nvPr/>
          </p:nvSpPr>
          <p:spPr>
            <a:xfrm>
              <a:off x="5015938" y="2013875"/>
              <a:ext cx="3001200" cy="1569600"/>
            </a:xfrm>
            <a:prstGeom prst="round2DiagRect">
              <a:avLst>
                <a:gd name="adj1" fmla="val 0"/>
                <a:gd name="adj2" fmla="val 17764"/>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1" name="Google Shape;301;p23"/>
            <p:cNvSpPr txBox="1"/>
            <p:nvPr/>
          </p:nvSpPr>
          <p:spPr>
            <a:xfrm>
              <a:off x="5360225" y="2256361"/>
              <a:ext cx="2417100" cy="1025400"/>
            </a:xfrm>
            <a:prstGeom prst="rect">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b="1">
                  <a:solidFill>
                    <a:srgbClr val="FFFFFF"/>
                  </a:solidFill>
                  <a:latin typeface="Comic Sans MS"/>
                  <a:ea typeface="Comic Sans MS"/>
                  <a:cs typeface="Comic Sans MS"/>
                  <a:sym typeface="Comic Sans MS"/>
                </a:rPr>
                <a:t>Our final Model</a:t>
              </a:r>
              <a:endParaRPr sz="2200">
                <a:solidFill>
                  <a:srgbClr val="FFFFFF"/>
                </a:solidFill>
                <a:latin typeface="Comic Sans MS"/>
                <a:ea typeface="Comic Sans MS"/>
                <a:cs typeface="Comic Sans MS"/>
                <a:sym typeface="Comic Sans MS"/>
              </a:endParaRPr>
            </a:p>
          </p:txBody>
        </p:sp>
      </p:grpSp>
      <p:grpSp>
        <p:nvGrpSpPr>
          <p:cNvPr id="302" name="Google Shape;302;p23"/>
          <p:cNvGrpSpPr/>
          <p:nvPr/>
        </p:nvGrpSpPr>
        <p:grpSpPr>
          <a:xfrm>
            <a:off x="5552234" y="2514282"/>
            <a:ext cx="261571" cy="260379"/>
            <a:chOff x="4858109" y="2631368"/>
            <a:chExt cx="316442" cy="315000"/>
          </a:xfrm>
        </p:grpSpPr>
        <p:sp>
          <p:nvSpPr>
            <p:cNvPr id="303" name="Google Shape;303;p23"/>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GB"/>
              </a:br>
              <a:endParaRPr/>
            </a:p>
          </p:txBody>
        </p:sp>
      </p:grpSp>
      <p:grpSp>
        <p:nvGrpSpPr>
          <p:cNvPr id="305" name="Google Shape;305;p23"/>
          <p:cNvGrpSpPr/>
          <p:nvPr/>
        </p:nvGrpSpPr>
        <p:grpSpPr>
          <a:xfrm>
            <a:off x="3650925" y="3306288"/>
            <a:ext cx="1944600" cy="1151772"/>
            <a:chOff x="1126863" y="2013875"/>
            <a:chExt cx="1944600" cy="1569600"/>
          </a:xfrm>
        </p:grpSpPr>
        <p:sp>
          <p:nvSpPr>
            <p:cNvPr id="306" name="Google Shape;306;p23"/>
            <p:cNvSpPr/>
            <p:nvPr/>
          </p:nvSpPr>
          <p:spPr>
            <a:xfrm>
              <a:off x="1126863" y="2013875"/>
              <a:ext cx="1944600" cy="1569600"/>
            </a:xfrm>
            <a:prstGeom prst="round2DiagRect">
              <a:avLst>
                <a:gd name="adj1" fmla="val 0"/>
                <a:gd name="adj2" fmla="val 17764"/>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txBox="1"/>
            <p:nvPr/>
          </p:nvSpPr>
          <p:spPr>
            <a:xfrm>
              <a:off x="1351651" y="2143730"/>
              <a:ext cx="1532100" cy="13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rgbClr val="FFFFFF"/>
                  </a:solidFill>
                  <a:latin typeface="Comic Sans MS"/>
                  <a:ea typeface="Comic Sans MS"/>
                  <a:cs typeface="Comic Sans MS"/>
                  <a:sym typeface="Comic Sans MS"/>
                </a:rPr>
                <a:t>Face-mask Detection</a:t>
              </a:r>
              <a:endParaRPr sz="2000" b="1">
                <a:solidFill>
                  <a:srgbClr val="FFFFFF"/>
                </a:solidFill>
                <a:latin typeface="Comic Sans MS"/>
                <a:ea typeface="Comic Sans MS"/>
                <a:cs typeface="Comic Sans MS"/>
                <a:sym typeface="Comic Sans MS"/>
              </a:endParaRPr>
            </a:p>
          </p:txBody>
        </p:sp>
      </p:grpSp>
      <p:grpSp>
        <p:nvGrpSpPr>
          <p:cNvPr id="308" name="Google Shape;308;p23"/>
          <p:cNvGrpSpPr/>
          <p:nvPr/>
        </p:nvGrpSpPr>
        <p:grpSpPr>
          <a:xfrm>
            <a:off x="4493040" y="1888596"/>
            <a:ext cx="260366" cy="260366"/>
            <a:chOff x="3157188" y="909150"/>
            <a:chExt cx="470400" cy="470400"/>
          </a:xfrm>
        </p:grpSpPr>
        <p:sp>
          <p:nvSpPr>
            <p:cNvPr id="309" name="Google Shape;309;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3"/>
          <p:cNvGrpSpPr/>
          <p:nvPr/>
        </p:nvGrpSpPr>
        <p:grpSpPr>
          <a:xfrm>
            <a:off x="4493040" y="3111346"/>
            <a:ext cx="260366" cy="260366"/>
            <a:chOff x="3157188" y="909150"/>
            <a:chExt cx="470400" cy="470400"/>
          </a:xfrm>
        </p:grpSpPr>
        <p:sp>
          <p:nvSpPr>
            <p:cNvPr id="312" name="Google Shape;312;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5"/>
          <p:cNvSpPr txBox="1">
            <a:spLocks noGrp="1"/>
          </p:cNvSpPr>
          <p:nvPr>
            <p:ph type="title"/>
          </p:nvPr>
        </p:nvSpPr>
        <p:spPr>
          <a:xfrm>
            <a:off x="1227300" y="516600"/>
            <a:ext cx="3037500" cy="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omic Sans MS"/>
                <a:ea typeface="Comic Sans MS"/>
                <a:cs typeface="Comic Sans MS"/>
                <a:sym typeface="Comic Sans MS"/>
              </a:rPr>
              <a:t>Data Collection</a:t>
            </a:r>
            <a:endParaRPr sz="2900"/>
          </a:p>
        </p:txBody>
      </p:sp>
      <p:sp>
        <p:nvSpPr>
          <p:cNvPr id="372" name="Google Shape;372;p2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73" name="Google Shape;373;p25"/>
          <p:cNvSpPr/>
          <p:nvPr/>
        </p:nvSpPr>
        <p:spPr>
          <a:xfrm rot="-5400000">
            <a:off x="7479602" y="441946"/>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374" name="Google Shape;374;p25" title="Points scored"/>
          <p:cNvPicPr preferRelativeResize="0"/>
          <p:nvPr/>
        </p:nvPicPr>
        <p:blipFill rotWithShape="1">
          <a:blip r:embed="rId3">
            <a:alphaModFix/>
          </a:blip>
          <a:srcRect/>
          <a:stretch/>
        </p:blipFill>
        <p:spPr>
          <a:xfrm>
            <a:off x="3927225" y="1512800"/>
            <a:ext cx="4547184" cy="2811675"/>
          </a:xfrm>
          <a:prstGeom prst="rect">
            <a:avLst/>
          </a:prstGeom>
          <a:noFill/>
          <a:ln>
            <a:noFill/>
          </a:ln>
        </p:spPr>
      </p:pic>
      <p:pic>
        <p:nvPicPr>
          <p:cNvPr id="375" name="Google Shape;375;p25"/>
          <p:cNvPicPr preferRelativeResize="0"/>
          <p:nvPr/>
        </p:nvPicPr>
        <p:blipFill>
          <a:blip r:embed="rId4">
            <a:alphaModFix/>
          </a:blip>
          <a:stretch>
            <a:fillRect/>
          </a:stretch>
        </p:blipFill>
        <p:spPr>
          <a:xfrm>
            <a:off x="108825" y="1449325"/>
            <a:ext cx="1870026" cy="1870026"/>
          </a:xfrm>
          <a:prstGeom prst="rect">
            <a:avLst/>
          </a:prstGeom>
          <a:noFill/>
          <a:ln>
            <a:noFill/>
          </a:ln>
        </p:spPr>
      </p:pic>
      <p:pic>
        <p:nvPicPr>
          <p:cNvPr id="376" name="Google Shape;376;p25"/>
          <p:cNvPicPr preferRelativeResize="0"/>
          <p:nvPr/>
        </p:nvPicPr>
        <p:blipFill>
          <a:blip r:embed="rId5">
            <a:alphaModFix/>
          </a:blip>
          <a:stretch>
            <a:fillRect/>
          </a:stretch>
        </p:blipFill>
        <p:spPr>
          <a:xfrm>
            <a:off x="1978850" y="1852525"/>
            <a:ext cx="1814275" cy="1814275"/>
          </a:xfrm>
          <a:prstGeom prst="rect">
            <a:avLst/>
          </a:prstGeom>
          <a:noFill/>
          <a:ln>
            <a:noFill/>
          </a:ln>
        </p:spPr>
      </p:pic>
      <p:pic>
        <p:nvPicPr>
          <p:cNvPr id="377" name="Google Shape;377;p25"/>
          <p:cNvPicPr preferRelativeResize="0"/>
          <p:nvPr/>
        </p:nvPicPr>
        <p:blipFill>
          <a:blip r:embed="rId6">
            <a:alphaModFix/>
          </a:blip>
          <a:stretch>
            <a:fillRect/>
          </a:stretch>
        </p:blipFill>
        <p:spPr>
          <a:xfrm>
            <a:off x="541725" y="3319350"/>
            <a:ext cx="1437125" cy="1388250"/>
          </a:xfrm>
          <a:prstGeom prst="rect">
            <a:avLst/>
          </a:prstGeom>
          <a:noFill/>
          <a:ln>
            <a:noFill/>
          </a:ln>
        </p:spPr>
      </p:pic>
      <p:sp>
        <p:nvSpPr>
          <p:cNvPr id="378" name="Google Shape;378;p25"/>
          <p:cNvSpPr txBox="1"/>
          <p:nvPr/>
        </p:nvSpPr>
        <p:spPr>
          <a:xfrm>
            <a:off x="5686575" y="1010425"/>
            <a:ext cx="26136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lt1"/>
                </a:solidFill>
                <a:latin typeface="Lato"/>
                <a:ea typeface="Lato"/>
                <a:cs typeface="Lato"/>
                <a:sym typeface="Lato"/>
              </a:rPr>
              <a:t>15,084 images</a:t>
            </a:r>
            <a:endParaRPr dirty="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6"/>
          <p:cNvSpPr txBox="1">
            <a:spLocks noGrp="1"/>
          </p:cNvSpPr>
          <p:nvPr>
            <p:ph type="title"/>
          </p:nvPr>
        </p:nvSpPr>
        <p:spPr>
          <a:xfrm>
            <a:off x="1227300" y="516600"/>
            <a:ext cx="3268800" cy="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Comic Sans MS"/>
                <a:ea typeface="Comic Sans MS"/>
                <a:cs typeface="Comic Sans MS"/>
                <a:sym typeface="Comic Sans MS"/>
              </a:rPr>
              <a:t>Data Pre-processing</a:t>
            </a:r>
            <a:endParaRPr sz="2900"/>
          </a:p>
        </p:txBody>
      </p:sp>
      <p:sp>
        <p:nvSpPr>
          <p:cNvPr id="384" name="Google Shape;384;p26"/>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385" name="Google Shape;385;p26"/>
          <p:cNvPicPr preferRelativeResize="0"/>
          <p:nvPr/>
        </p:nvPicPr>
        <p:blipFill>
          <a:blip r:embed="rId3">
            <a:alphaModFix/>
          </a:blip>
          <a:stretch>
            <a:fillRect/>
          </a:stretch>
        </p:blipFill>
        <p:spPr>
          <a:xfrm>
            <a:off x="996974" y="1514176"/>
            <a:ext cx="1030551" cy="937193"/>
          </a:xfrm>
          <a:prstGeom prst="rect">
            <a:avLst/>
          </a:prstGeom>
          <a:noFill/>
          <a:ln>
            <a:noFill/>
          </a:ln>
        </p:spPr>
      </p:pic>
      <p:pic>
        <p:nvPicPr>
          <p:cNvPr id="386" name="Google Shape;386;p26"/>
          <p:cNvPicPr preferRelativeResize="0"/>
          <p:nvPr/>
        </p:nvPicPr>
        <p:blipFill>
          <a:blip r:embed="rId4">
            <a:alphaModFix/>
          </a:blip>
          <a:stretch>
            <a:fillRect/>
          </a:stretch>
        </p:blipFill>
        <p:spPr>
          <a:xfrm>
            <a:off x="996975" y="2745750"/>
            <a:ext cx="1030551" cy="937201"/>
          </a:xfrm>
          <a:prstGeom prst="rect">
            <a:avLst/>
          </a:prstGeom>
          <a:noFill/>
          <a:ln>
            <a:noFill/>
          </a:ln>
        </p:spPr>
      </p:pic>
      <p:pic>
        <p:nvPicPr>
          <p:cNvPr id="387" name="Google Shape;387;p26"/>
          <p:cNvPicPr preferRelativeResize="0"/>
          <p:nvPr/>
        </p:nvPicPr>
        <p:blipFill>
          <a:blip r:embed="rId5">
            <a:alphaModFix/>
          </a:blip>
          <a:stretch>
            <a:fillRect/>
          </a:stretch>
        </p:blipFill>
        <p:spPr>
          <a:xfrm>
            <a:off x="2907951" y="1514175"/>
            <a:ext cx="1030551" cy="937193"/>
          </a:xfrm>
          <a:prstGeom prst="rect">
            <a:avLst/>
          </a:prstGeom>
          <a:noFill/>
          <a:ln>
            <a:noFill/>
          </a:ln>
        </p:spPr>
      </p:pic>
      <p:pic>
        <p:nvPicPr>
          <p:cNvPr id="388" name="Google Shape;388;p26"/>
          <p:cNvPicPr preferRelativeResize="0"/>
          <p:nvPr/>
        </p:nvPicPr>
        <p:blipFill>
          <a:blip r:embed="rId6">
            <a:alphaModFix/>
          </a:blip>
          <a:stretch>
            <a:fillRect/>
          </a:stretch>
        </p:blipFill>
        <p:spPr>
          <a:xfrm>
            <a:off x="2907950" y="2745775"/>
            <a:ext cx="1030551" cy="937175"/>
          </a:xfrm>
          <a:prstGeom prst="rect">
            <a:avLst/>
          </a:prstGeom>
          <a:noFill/>
          <a:ln>
            <a:noFill/>
          </a:ln>
        </p:spPr>
      </p:pic>
      <p:pic>
        <p:nvPicPr>
          <p:cNvPr id="389" name="Google Shape;389;p26"/>
          <p:cNvPicPr preferRelativeResize="0"/>
          <p:nvPr/>
        </p:nvPicPr>
        <p:blipFill>
          <a:blip r:embed="rId7">
            <a:alphaModFix/>
          </a:blip>
          <a:stretch>
            <a:fillRect/>
          </a:stretch>
        </p:blipFill>
        <p:spPr>
          <a:xfrm>
            <a:off x="7040600" y="1514175"/>
            <a:ext cx="1002150" cy="911365"/>
          </a:xfrm>
          <a:prstGeom prst="rect">
            <a:avLst/>
          </a:prstGeom>
          <a:noFill/>
          <a:ln>
            <a:noFill/>
          </a:ln>
        </p:spPr>
      </p:pic>
      <p:pic>
        <p:nvPicPr>
          <p:cNvPr id="390" name="Google Shape;390;p26"/>
          <p:cNvPicPr preferRelativeResize="0"/>
          <p:nvPr/>
        </p:nvPicPr>
        <p:blipFill>
          <a:blip r:embed="rId8">
            <a:alphaModFix/>
          </a:blip>
          <a:stretch>
            <a:fillRect/>
          </a:stretch>
        </p:blipFill>
        <p:spPr>
          <a:xfrm>
            <a:off x="4974275" y="1514175"/>
            <a:ext cx="1002150" cy="911365"/>
          </a:xfrm>
          <a:prstGeom prst="rect">
            <a:avLst/>
          </a:prstGeom>
          <a:noFill/>
          <a:ln>
            <a:noFill/>
          </a:ln>
        </p:spPr>
      </p:pic>
      <p:pic>
        <p:nvPicPr>
          <p:cNvPr id="391" name="Google Shape;391;p26"/>
          <p:cNvPicPr preferRelativeResize="0"/>
          <p:nvPr/>
        </p:nvPicPr>
        <p:blipFill>
          <a:blip r:embed="rId9">
            <a:alphaModFix/>
          </a:blip>
          <a:stretch>
            <a:fillRect/>
          </a:stretch>
        </p:blipFill>
        <p:spPr>
          <a:xfrm>
            <a:off x="4974275" y="2745725"/>
            <a:ext cx="937201" cy="937201"/>
          </a:xfrm>
          <a:prstGeom prst="rect">
            <a:avLst/>
          </a:prstGeom>
          <a:noFill/>
          <a:ln>
            <a:noFill/>
          </a:ln>
        </p:spPr>
      </p:pic>
      <p:pic>
        <p:nvPicPr>
          <p:cNvPr id="392" name="Google Shape;392;p26"/>
          <p:cNvPicPr preferRelativeResize="0"/>
          <p:nvPr/>
        </p:nvPicPr>
        <p:blipFill>
          <a:blip r:embed="rId10">
            <a:alphaModFix/>
          </a:blip>
          <a:stretch>
            <a:fillRect/>
          </a:stretch>
        </p:blipFill>
        <p:spPr>
          <a:xfrm>
            <a:off x="7010827" y="2745775"/>
            <a:ext cx="1002150" cy="1002130"/>
          </a:xfrm>
          <a:prstGeom prst="rect">
            <a:avLst/>
          </a:prstGeom>
          <a:noFill/>
          <a:ln>
            <a:noFill/>
          </a:ln>
        </p:spPr>
      </p:pic>
      <p:pic>
        <p:nvPicPr>
          <p:cNvPr id="393" name="Google Shape;393;p26"/>
          <p:cNvPicPr preferRelativeResize="0"/>
          <p:nvPr/>
        </p:nvPicPr>
        <p:blipFill>
          <a:blip r:embed="rId11">
            <a:alphaModFix/>
          </a:blip>
          <a:stretch>
            <a:fillRect/>
          </a:stretch>
        </p:blipFill>
        <p:spPr>
          <a:xfrm>
            <a:off x="1011175" y="3923575"/>
            <a:ext cx="1002150" cy="1002150"/>
          </a:xfrm>
          <a:prstGeom prst="rect">
            <a:avLst/>
          </a:prstGeom>
          <a:noFill/>
          <a:ln>
            <a:noFill/>
          </a:ln>
        </p:spPr>
      </p:pic>
      <p:pic>
        <p:nvPicPr>
          <p:cNvPr id="394" name="Google Shape;394;p26"/>
          <p:cNvPicPr preferRelativeResize="0"/>
          <p:nvPr/>
        </p:nvPicPr>
        <p:blipFill>
          <a:blip r:embed="rId12">
            <a:alphaModFix/>
          </a:blip>
          <a:stretch>
            <a:fillRect/>
          </a:stretch>
        </p:blipFill>
        <p:spPr>
          <a:xfrm>
            <a:off x="2907950" y="3909375"/>
            <a:ext cx="1030551" cy="1030551"/>
          </a:xfrm>
          <a:prstGeom prst="rect">
            <a:avLst/>
          </a:prstGeom>
          <a:noFill/>
          <a:ln>
            <a:noFill/>
          </a:ln>
        </p:spPr>
      </p:pic>
      <p:pic>
        <p:nvPicPr>
          <p:cNvPr id="395" name="Google Shape;395;p26"/>
          <p:cNvPicPr preferRelativeResize="0"/>
          <p:nvPr/>
        </p:nvPicPr>
        <p:blipFill>
          <a:blip r:embed="rId13">
            <a:alphaModFix/>
          </a:blip>
          <a:stretch>
            <a:fillRect/>
          </a:stretch>
        </p:blipFill>
        <p:spPr>
          <a:xfrm>
            <a:off x="4974275" y="3909375"/>
            <a:ext cx="1030551" cy="1030551"/>
          </a:xfrm>
          <a:prstGeom prst="rect">
            <a:avLst/>
          </a:prstGeom>
          <a:noFill/>
          <a:ln>
            <a:noFill/>
          </a:ln>
        </p:spPr>
      </p:pic>
      <p:pic>
        <p:nvPicPr>
          <p:cNvPr id="396" name="Google Shape;396;p26"/>
          <p:cNvPicPr preferRelativeResize="0"/>
          <p:nvPr/>
        </p:nvPicPr>
        <p:blipFill>
          <a:blip r:embed="rId14">
            <a:alphaModFix/>
          </a:blip>
          <a:stretch>
            <a:fillRect/>
          </a:stretch>
        </p:blipFill>
        <p:spPr>
          <a:xfrm>
            <a:off x="7040600" y="3956274"/>
            <a:ext cx="1002150" cy="10021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1963</Words>
  <Application>Microsoft Macintosh PowerPoint</Application>
  <PresentationFormat>On-screen Show (16:9)</PresentationFormat>
  <Paragraphs>199</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Dancing Script</vt:lpstr>
      <vt:lpstr>Roboto Medium</vt:lpstr>
      <vt:lpstr>Arial</vt:lpstr>
      <vt:lpstr>Montserrat</vt:lpstr>
      <vt:lpstr>Roboto</vt:lpstr>
      <vt:lpstr>Comic Sans MS</vt:lpstr>
      <vt:lpstr>Lato</vt:lpstr>
      <vt:lpstr>Focus</vt:lpstr>
      <vt:lpstr>Face-mask &amp; Social- distance detection</vt:lpstr>
      <vt:lpstr>PowerPoint Presentation</vt:lpstr>
      <vt:lpstr>PowerPoint Presentation</vt:lpstr>
      <vt:lpstr>Business Question</vt:lpstr>
      <vt:lpstr>Business Question</vt:lpstr>
      <vt:lpstr>Business Question</vt:lpstr>
      <vt:lpstr>How it works</vt:lpstr>
      <vt:lpstr>Data Collection</vt:lpstr>
      <vt:lpstr>Data Pre-processing</vt:lpstr>
      <vt:lpstr>PowerPoint Presentation</vt:lpstr>
      <vt:lpstr>Demo</vt:lpstr>
      <vt:lpstr>Distance Measurement</vt:lpstr>
      <vt:lpstr>Distance Measurement</vt:lpstr>
      <vt:lpstr>Distance Measurement</vt:lpstr>
      <vt:lpstr>Distance Measurement</vt:lpstr>
      <vt:lpstr>Demo</vt:lpstr>
      <vt:lpstr>PowerPoint Presentation</vt:lpstr>
      <vt:lpstr>PowerPoint Presentation</vt:lpstr>
      <vt:lpstr>Codes walk-thru</vt:lpstr>
      <vt:lpstr>Codes walk-thru</vt:lpstr>
      <vt:lpstr>Codes walk-thru</vt:lpstr>
      <vt:lpstr>Codes walk-thru</vt:lpstr>
      <vt:lpstr>Codes walk-thru</vt:lpstr>
      <vt:lpstr>PowerPoint Presentation</vt:lpstr>
      <vt:lpstr>PowerPoint Presentation</vt:lpstr>
      <vt:lpstr>PowerPoint Presentation</vt:lpstr>
      <vt:lpstr>PowerPoint Presentation</vt:lpstr>
      <vt:lpstr>Codes walk-thru: focal length calibration</vt:lpstr>
      <vt:lpstr>Codes walk-thru: focal length calibration</vt:lpstr>
      <vt:lpstr>Codes walk-thru: focal length calibration</vt:lpstr>
      <vt:lpstr>Codes walk-thru: social distance measurement</vt:lpstr>
      <vt:lpstr>Codes walk-thru: social distance measurement</vt:lpstr>
      <vt:lpstr>Codes walk-thru: social distance measurement</vt:lpstr>
      <vt:lpstr>Codes walk-thru: social distance measurement</vt:lpstr>
      <vt:lpstr>Codes walk-thru: social distance measurement</vt:lpstr>
      <vt:lpstr>Codes walk-thru</vt:lpstr>
      <vt:lpstr>PowerPoint Presentation</vt:lpstr>
      <vt:lpstr>Challenges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Face-mask &amp; Social- distance detection</dc:title>
  <cp:lastModifiedBy>Ho Wai Lam</cp:lastModifiedBy>
  <cp:revision>2</cp:revision>
  <dcterms:modified xsi:type="dcterms:W3CDTF">2021-01-13T10:19:02Z</dcterms:modified>
</cp:coreProperties>
</file>